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470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87b483c17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g87b483c17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87b483c177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g87b483c177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7b483c177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g87b483c177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7b483c177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g87b483c177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7b483c177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g87b483c177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09600" y="171450"/>
            <a:ext cx="8153400" cy="7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09600" y="1192175"/>
            <a:ext cx="38862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 rtl="0">
              <a:spcBef>
                <a:spcPts val="700"/>
              </a:spcBef>
              <a:spcAft>
                <a:spcPts val="0"/>
              </a:spcAft>
              <a:buSzPts val="1080"/>
              <a:buChar char="●"/>
              <a:defRPr/>
            </a:lvl1pPr>
            <a:lvl2pPr marL="914400" lvl="1" indent="-308610" algn="l" rtl="0">
              <a:spcBef>
                <a:spcPts val="1600"/>
              </a:spcBef>
              <a:spcAft>
                <a:spcPts val="0"/>
              </a:spcAft>
              <a:buSzPts val="1260"/>
              <a:buChar char="○"/>
              <a:defRPr/>
            </a:lvl2pPr>
            <a:lvl3pPr marL="1371600" lvl="2" indent="-314325" algn="l" rtl="0">
              <a:spcBef>
                <a:spcPts val="16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 rtl="0">
              <a:spcBef>
                <a:spcPts val="1600"/>
              </a:spcBef>
              <a:spcAft>
                <a:spcPts val="0"/>
              </a:spcAft>
              <a:buSzPts val="1350"/>
              <a:buChar char="●"/>
              <a:defRPr/>
            </a:lvl4pPr>
            <a:lvl5pPr marL="2286000" lvl="4" indent="-302895" algn="l" rtl="0">
              <a:spcBef>
                <a:spcPts val="1600"/>
              </a:spcBef>
              <a:spcAft>
                <a:spcPts val="0"/>
              </a:spcAft>
              <a:buSzPts val="1170"/>
              <a:buChar char="○"/>
              <a:defRPr/>
            </a:lvl5pPr>
            <a:lvl6pPr marL="2743200" lvl="5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 rtl="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2"/>
          </p:nvPr>
        </p:nvSpPr>
        <p:spPr>
          <a:xfrm>
            <a:off x="4844901" y="1192175"/>
            <a:ext cx="38862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 rtl="0">
              <a:spcBef>
                <a:spcPts val="700"/>
              </a:spcBef>
              <a:spcAft>
                <a:spcPts val="0"/>
              </a:spcAft>
              <a:buSzPts val="1080"/>
              <a:buChar char="●"/>
              <a:defRPr/>
            </a:lvl1pPr>
            <a:lvl2pPr marL="914400" lvl="1" indent="-308610" algn="l" rtl="0">
              <a:spcBef>
                <a:spcPts val="1600"/>
              </a:spcBef>
              <a:spcAft>
                <a:spcPts val="0"/>
              </a:spcAft>
              <a:buSzPts val="1260"/>
              <a:buChar char="○"/>
              <a:defRPr/>
            </a:lvl2pPr>
            <a:lvl3pPr marL="1371600" lvl="2" indent="-314325" algn="l" rtl="0">
              <a:spcBef>
                <a:spcPts val="16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 rtl="0">
              <a:spcBef>
                <a:spcPts val="1600"/>
              </a:spcBef>
              <a:spcAft>
                <a:spcPts val="0"/>
              </a:spcAft>
              <a:buSzPts val="1350"/>
              <a:buChar char="●"/>
              <a:defRPr/>
            </a:lvl4pPr>
            <a:lvl5pPr marL="2286000" lvl="4" indent="-302895" algn="l" rtl="0">
              <a:spcBef>
                <a:spcPts val="1600"/>
              </a:spcBef>
              <a:spcAft>
                <a:spcPts val="0"/>
              </a:spcAft>
              <a:buSzPts val="1170"/>
              <a:buChar char="○"/>
              <a:defRPr/>
            </a:lvl5pPr>
            <a:lvl6pPr marL="2743200" lvl="5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 rtl="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dt" idx="10"/>
          </p:nvPr>
        </p:nvSpPr>
        <p:spPr>
          <a:xfrm>
            <a:off x="6096000" y="4686300"/>
            <a:ext cx="2667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0" y="954166"/>
            <a:ext cx="533400" cy="1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 rtl="0">
              <a:spcBef>
                <a:spcPts val="0"/>
              </a:spcBef>
              <a:buNone/>
              <a:defRPr/>
            </a:lvl1pPr>
            <a:lvl2pPr marL="0" lvl="1" indent="0" algn="ctr" rtl="0">
              <a:spcBef>
                <a:spcPts val="0"/>
              </a:spcBef>
              <a:buNone/>
              <a:defRPr/>
            </a:lvl2pPr>
            <a:lvl3pPr marL="0" lvl="2" indent="0" algn="ctr" rtl="0">
              <a:spcBef>
                <a:spcPts val="0"/>
              </a:spcBef>
              <a:buNone/>
              <a:defRPr/>
            </a:lvl3pPr>
            <a:lvl4pPr marL="0" lvl="3" indent="0" algn="ctr" rtl="0">
              <a:spcBef>
                <a:spcPts val="0"/>
              </a:spcBef>
              <a:buNone/>
              <a:defRPr/>
            </a:lvl4pPr>
            <a:lvl5pPr marL="0" lvl="4" indent="0" algn="ctr" rtl="0">
              <a:spcBef>
                <a:spcPts val="0"/>
              </a:spcBef>
              <a:buNone/>
              <a:defRPr/>
            </a:lvl5pPr>
            <a:lvl6pPr marL="0" lvl="5" indent="0" algn="ctr" rtl="0">
              <a:spcBef>
                <a:spcPts val="0"/>
              </a:spcBef>
              <a:buNone/>
              <a:defRPr/>
            </a:lvl6pPr>
            <a:lvl7pPr marL="0" lvl="6" indent="0" algn="ctr" rtl="0">
              <a:spcBef>
                <a:spcPts val="0"/>
              </a:spcBef>
              <a:buNone/>
              <a:defRPr/>
            </a:lvl7pPr>
            <a:lvl8pPr marL="0" lvl="7" indent="0" algn="ctr" rtl="0">
              <a:spcBef>
                <a:spcPts val="0"/>
              </a:spcBef>
              <a:buNone/>
              <a:defRPr/>
            </a:lvl8pPr>
            <a:lvl9pPr marL="0" lvl="8" indent="0" algn="ctr" rtl="0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609600" y="4686154"/>
            <a:ext cx="5421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>
            <a:spLocks noGrp="1"/>
          </p:cNvSpPr>
          <p:nvPr>
            <p:ph type="title"/>
          </p:nvPr>
        </p:nvSpPr>
        <p:spPr>
          <a:xfrm>
            <a:off x="612648" y="171450"/>
            <a:ext cx="8153400" cy="7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096000" y="4686300"/>
            <a:ext cx="2667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609600" y="4686154"/>
            <a:ext cx="5421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0" y="954166"/>
            <a:ext cx="533400" cy="1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ctr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ctr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ctr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ctr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ctr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ctr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ctr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ctr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612648" y="1200150"/>
            <a:ext cx="8153400" cy="33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 rtl="0">
              <a:spcBef>
                <a:spcPts val="700"/>
              </a:spcBef>
              <a:spcAft>
                <a:spcPts val="0"/>
              </a:spcAft>
              <a:buSzPts val="1080"/>
              <a:buChar char="●"/>
              <a:defRPr/>
            </a:lvl1pPr>
            <a:lvl2pPr marL="914400" lvl="1" indent="-308610" algn="l" rtl="0">
              <a:spcBef>
                <a:spcPts val="1600"/>
              </a:spcBef>
              <a:spcAft>
                <a:spcPts val="0"/>
              </a:spcAft>
              <a:buSzPts val="1260"/>
              <a:buChar char="○"/>
              <a:defRPr/>
            </a:lvl2pPr>
            <a:lvl3pPr marL="1371600" lvl="2" indent="-314325" algn="l" rtl="0">
              <a:spcBef>
                <a:spcPts val="16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 rtl="0">
              <a:spcBef>
                <a:spcPts val="1600"/>
              </a:spcBef>
              <a:spcAft>
                <a:spcPts val="0"/>
              </a:spcAft>
              <a:buSzPts val="1350"/>
              <a:buChar char="●"/>
              <a:defRPr/>
            </a:lvl4pPr>
            <a:lvl5pPr marL="2286000" lvl="4" indent="-302895" algn="l" rtl="0">
              <a:spcBef>
                <a:spcPts val="1600"/>
              </a:spcBef>
              <a:spcAft>
                <a:spcPts val="0"/>
              </a:spcAft>
              <a:buSzPts val="1170"/>
              <a:buChar char="○"/>
              <a:defRPr/>
            </a:lvl5pPr>
            <a:lvl6pPr marL="2743200" lvl="5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 rtl="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333769"/>
            <a:ext cx="8520600" cy="4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959"/>
              <a:buFont typeface="Arial"/>
              <a:buNone/>
            </a:pPr>
            <a:r>
              <a:rPr lang="en" sz="3959"/>
              <a:t>Learning Water Labs</a:t>
            </a:r>
            <a:endParaRPr sz="3959"/>
          </a:p>
        </p:txBody>
      </p:sp>
      <p:sp>
        <p:nvSpPr>
          <p:cNvPr id="68" name="Google Shape;68;p15"/>
          <p:cNvSpPr txBox="1"/>
          <p:nvPr/>
        </p:nvSpPr>
        <p:spPr>
          <a:xfrm>
            <a:off x="685800" y="1371600"/>
            <a:ext cx="69942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Introducing students in high school to </a:t>
            </a:r>
            <a:r>
              <a:rPr lang="en" sz="1800">
                <a:solidFill>
                  <a:schemeClr val="dk1"/>
                </a:solidFill>
              </a:rPr>
              <a:t>data analysis</a:t>
            </a: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water quality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187341" y="2164612"/>
            <a:ext cx="3048000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81181" y="1788928"/>
            <a:ext cx="2286000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56022" y="1771650"/>
            <a:ext cx="2286000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333769"/>
            <a:ext cx="8520600" cy="4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959"/>
              <a:buFont typeface="Arial"/>
              <a:buNone/>
            </a:pPr>
            <a:r>
              <a:rPr lang="en" sz="3959"/>
              <a:t>Learning Water Labs</a:t>
            </a:r>
            <a:endParaRPr/>
          </a:p>
        </p:txBody>
      </p:sp>
      <p:sp>
        <p:nvSpPr>
          <p:cNvPr id="77" name="Google Shape;77;p16"/>
          <p:cNvSpPr txBox="1"/>
          <p:nvPr/>
        </p:nvSpPr>
        <p:spPr>
          <a:xfrm>
            <a:off x="500382" y="1047750"/>
            <a:ext cx="8460600" cy="15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Learning Water Labs</a:t>
            </a: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A Collaboration Between Experts in Commercial Farming,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Experts from Community College in Agriculture and Food Safety Science, and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Future Food Safety Scientists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Career Skills and Constructing Knowledge in Authentic Contexts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6"/>
          <p:cNvSpPr txBox="1"/>
          <p:nvPr/>
        </p:nvSpPr>
        <p:spPr>
          <a:xfrm>
            <a:off x="762650" y="2514150"/>
            <a:ext cx="8317500" cy="17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-practice safe field and laboratory procedures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-procedures that are done with integrity to produce accurate and reliable results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-perform correct hands-on field data collection techniques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-graph data (analyze and present data)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-evaluate self produced and resource supplied graphs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-communicate conclusions based on evidence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80999" y="171450"/>
            <a:ext cx="8382000" cy="7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" sz="3200"/>
              <a:t>Learning By Doing: Data Analysis Practice</a:t>
            </a:r>
            <a:endParaRPr sz="3200"/>
          </a:p>
        </p:txBody>
      </p:sp>
      <p:pic>
        <p:nvPicPr>
          <p:cNvPr id="84" name="Google Shape;84;p1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1270050" y="482550"/>
            <a:ext cx="2286000" cy="406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7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4">
            <a:alphaModFix/>
          </a:blip>
          <a:srcRect/>
          <a:stretch/>
        </p:blipFill>
        <p:spPr>
          <a:xfrm rot="-5400000">
            <a:off x="5588050" y="482550"/>
            <a:ext cx="2286000" cy="40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7"/>
          <p:cNvSpPr txBox="1"/>
          <p:nvPr/>
        </p:nvSpPr>
        <p:spPr>
          <a:xfrm>
            <a:off x="228600" y="3886200"/>
            <a:ext cx="9029100" cy="9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Critical Thinking: </a:t>
            </a: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Evaluate water collection and analysis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Quantitative Reasoning: </a:t>
            </a: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Determine the significance of water measurement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Information Literacy: </a:t>
            </a: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Research the current requirements on a commercial farm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Written Communication:</a:t>
            </a: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Describe functional requirements of a treatment processes.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609600" y="171450"/>
            <a:ext cx="8153400" cy="7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" sz="3200"/>
              <a:t>Learning By Doing: Data Analysis Practice</a:t>
            </a:r>
            <a:endParaRPr/>
          </a:p>
        </p:txBody>
      </p:sp>
      <p:pic>
        <p:nvPicPr>
          <p:cNvPr id="92" name="Google Shape;92;p1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1270051" y="368251"/>
            <a:ext cx="2286000" cy="406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8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4">
            <a:alphaModFix/>
          </a:blip>
          <a:srcRect/>
          <a:stretch/>
        </p:blipFill>
        <p:spPr>
          <a:xfrm rot="-5400000">
            <a:off x="5505501" y="368251"/>
            <a:ext cx="2286000" cy="40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8"/>
          <p:cNvSpPr txBox="1"/>
          <p:nvPr/>
        </p:nvSpPr>
        <p:spPr>
          <a:xfrm>
            <a:off x="381000" y="3943350"/>
            <a:ext cx="8558700" cy="6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HS-ESS2-5</a:t>
            </a: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 and conduct an investigation of the properties of water and </a:t>
            </a: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its effects on Earth materials and surface processes.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612648" y="171450"/>
            <a:ext cx="8153400" cy="7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" sz="3200"/>
              <a:t>Learning By Doing: Data Analysis Practice</a:t>
            </a:r>
            <a:endParaRPr/>
          </a:p>
        </p:txBody>
      </p:sp>
      <p:pic>
        <p:nvPicPr>
          <p:cNvPr id="100" name="Google Shape;100;p1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904874"/>
            <a:ext cx="4156200" cy="41559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9"/>
          <p:cNvSpPr txBox="1"/>
          <p:nvPr/>
        </p:nvSpPr>
        <p:spPr>
          <a:xfrm>
            <a:off x="4655925" y="971787"/>
            <a:ext cx="4382400" cy="29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Science and Engineering Practices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-Developing and Using Models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-Using Mathematics and </a:t>
            </a: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Computational Thinking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-Constructing Explanations and </a:t>
            </a: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Designing Solutions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-Engaging in Argument from Evidence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Cross-Cutting Concepts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Cause and Effect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Scale, Proportion, and Quantity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Systems and System Models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Energy and Matter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Stability and Change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On-screen Show (16:9)</PresentationFormat>
  <Paragraphs>37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Learning Water Labs</vt:lpstr>
      <vt:lpstr>Learning Water Labs</vt:lpstr>
      <vt:lpstr>Learning By Doing: Data Analysis Practice</vt:lpstr>
      <vt:lpstr>Learning By Doing: Data Analysis Practice</vt:lpstr>
      <vt:lpstr>Learning By Doing: Data Analysis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Water Labs</dc:title>
  <dc:creator>Offcampus</dc:creator>
  <cp:lastModifiedBy>Offcampus</cp:lastModifiedBy>
  <cp:revision>1</cp:revision>
  <dcterms:modified xsi:type="dcterms:W3CDTF">2020-07-14T17:17:11Z</dcterms:modified>
</cp:coreProperties>
</file>