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69" r:id="rId6"/>
    <p:sldId id="257" r:id="rId7"/>
    <p:sldId id="270" r:id="rId8"/>
    <p:sldId id="277" r:id="rId9"/>
    <p:sldId id="278" r:id="rId10"/>
    <p:sldId id="271" r:id="rId11"/>
    <p:sldId id="272" r:id="rId12"/>
    <p:sldId id="273" r:id="rId13"/>
    <p:sldId id="274" r:id="rId14"/>
    <p:sldId id="275" r:id="rId15"/>
    <p:sldId id="276" r:id="rId16"/>
    <p:sldId id="279" r:id="rId17"/>
    <p:sldId id="280" r:id="rId18"/>
    <p:sldId id="281"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4" d="100"/>
          <a:sy n="94" d="100"/>
        </p:scale>
        <p:origin x="274" y="8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hyperlink" Target="https://www.hartnell.edu/governance/councils/academic-senate/agendas_and_items/resolution_19_3_low_cost_textbooks.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D78C9-CF71-44FD-84D9-E14069C88C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2DF4BC4-AB9E-40B2-9AC5-0A3E6BABFF56}">
      <dgm:prSet/>
      <dgm:spPr/>
      <dgm:t>
        <a:bodyPr/>
        <a:lstStyle/>
        <a:p>
          <a:r>
            <a:rPr lang="en-US" dirty="0"/>
            <a:t>Are textbooks that cost between 1 cent and $40;</a:t>
          </a:r>
        </a:p>
      </dgm:t>
    </dgm:pt>
    <dgm:pt modelId="{3500B747-FB2D-4724-99A6-557E41E014EB}" type="parTrans" cxnId="{5439F9B7-AC76-4B1A-8148-DACEC156BAFC}">
      <dgm:prSet/>
      <dgm:spPr/>
      <dgm:t>
        <a:bodyPr/>
        <a:lstStyle/>
        <a:p>
          <a:endParaRPr lang="en-US"/>
        </a:p>
      </dgm:t>
    </dgm:pt>
    <dgm:pt modelId="{20CA6282-B434-40AE-A565-BC747B81F271}" type="sibTrans" cxnId="{5439F9B7-AC76-4B1A-8148-DACEC156BAFC}">
      <dgm:prSet/>
      <dgm:spPr/>
      <dgm:t>
        <a:bodyPr/>
        <a:lstStyle/>
        <a:p>
          <a:endParaRPr lang="en-US"/>
        </a:p>
      </dgm:t>
    </dgm:pt>
    <dgm:pt modelId="{4467F6A3-B1AF-4B65-ABA9-A64CFB13528E}">
      <dgm:prSet/>
      <dgm:spPr/>
      <dgm:t>
        <a:bodyPr/>
        <a:lstStyle/>
        <a:p>
          <a:r>
            <a:rPr lang="en-US"/>
            <a:t>Defined by the Academic Senate in </a:t>
          </a:r>
          <a:r>
            <a:rPr lang="en-US">
              <a:hlinkClick xmlns:r="http://schemas.openxmlformats.org/officeDocument/2006/relationships" r:id="rId1">
                <a:extLst>
                  <a:ext uri="{A12FA001-AC4F-418D-AE19-62706E023703}">
                    <ahyp:hlinkClr xmlns:ahyp="http://schemas.microsoft.com/office/drawing/2018/hyperlinkcolor" xmlns="" val="tx"/>
                  </a:ext>
                </a:extLst>
              </a:hlinkClick>
            </a:rPr>
            <a:t>Resolution 19-3</a:t>
          </a:r>
          <a:r>
            <a:rPr lang="en-US"/>
            <a:t>.</a:t>
          </a:r>
        </a:p>
      </dgm:t>
    </dgm:pt>
    <dgm:pt modelId="{1A68ADCE-7956-42CA-9FEF-619612EFF190}" type="parTrans" cxnId="{05E07021-EC83-401F-842F-37C9FBA3C8E6}">
      <dgm:prSet/>
      <dgm:spPr/>
      <dgm:t>
        <a:bodyPr/>
        <a:lstStyle/>
        <a:p>
          <a:endParaRPr lang="en-US"/>
        </a:p>
      </dgm:t>
    </dgm:pt>
    <dgm:pt modelId="{59804415-FA10-4076-9368-303D45988F41}" type="sibTrans" cxnId="{05E07021-EC83-401F-842F-37C9FBA3C8E6}">
      <dgm:prSet/>
      <dgm:spPr/>
      <dgm:t>
        <a:bodyPr/>
        <a:lstStyle/>
        <a:p>
          <a:endParaRPr lang="en-US"/>
        </a:p>
      </dgm:t>
    </dgm:pt>
    <dgm:pt modelId="{27483C0D-BE56-415D-8663-4989671FC505}" type="pres">
      <dgm:prSet presAssocID="{2E6D78C9-CF71-44FD-84D9-E14069C88CB8}" presName="linear" presStyleCnt="0">
        <dgm:presLayoutVars>
          <dgm:animLvl val="lvl"/>
          <dgm:resizeHandles val="exact"/>
        </dgm:presLayoutVars>
      </dgm:prSet>
      <dgm:spPr/>
      <dgm:t>
        <a:bodyPr/>
        <a:lstStyle/>
        <a:p>
          <a:endParaRPr lang="en-US"/>
        </a:p>
      </dgm:t>
    </dgm:pt>
    <dgm:pt modelId="{BC0899A3-C80A-4EB2-96E7-65EAE96E45D8}" type="pres">
      <dgm:prSet presAssocID="{A2DF4BC4-AB9E-40B2-9AC5-0A3E6BABFF56}" presName="parentText" presStyleLbl="node1" presStyleIdx="0" presStyleCnt="2">
        <dgm:presLayoutVars>
          <dgm:chMax val="0"/>
          <dgm:bulletEnabled val="1"/>
        </dgm:presLayoutVars>
      </dgm:prSet>
      <dgm:spPr/>
      <dgm:t>
        <a:bodyPr/>
        <a:lstStyle/>
        <a:p>
          <a:endParaRPr lang="en-US"/>
        </a:p>
      </dgm:t>
    </dgm:pt>
    <dgm:pt modelId="{5C41DCC5-D664-426F-9F92-F65A8A6866D7}" type="pres">
      <dgm:prSet presAssocID="{20CA6282-B434-40AE-A565-BC747B81F271}" presName="spacer" presStyleCnt="0"/>
      <dgm:spPr/>
    </dgm:pt>
    <dgm:pt modelId="{31A458BC-7AF1-4CF7-939F-66216C8954D4}" type="pres">
      <dgm:prSet presAssocID="{4467F6A3-B1AF-4B65-ABA9-A64CFB13528E}" presName="parentText" presStyleLbl="node1" presStyleIdx="1" presStyleCnt="2">
        <dgm:presLayoutVars>
          <dgm:chMax val="0"/>
          <dgm:bulletEnabled val="1"/>
        </dgm:presLayoutVars>
      </dgm:prSet>
      <dgm:spPr/>
      <dgm:t>
        <a:bodyPr/>
        <a:lstStyle/>
        <a:p>
          <a:endParaRPr lang="en-US"/>
        </a:p>
      </dgm:t>
    </dgm:pt>
  </dgm:ptLst>
  <dgm:cxnLst>
    <dgm:cxn modelId="{05E07021-EC83-401F-842F-37C9FBA3C8E6}" srcId="{2E6D78C9-CF71-44FD-84D9-E14069C88CB8}" destId="{4467F6A3-B1AF-4B65-ABA9-A64CFB13528E}" srcOrd="1" destOrd="0" parTransId="{1A68ADCE-7956-42CA-9FEF-619612EFF190}" sibTransId="{59804415-FA10-4076-9368-303D45988F41}"/>
    <dgm:cxn modelId="{4FFA3E4F-B1B4-4BAE-AC2D-DE9508B48541}" type="presOf" srcId="{A2DF4BC4-AB9E-40B2-9AC5-0A3E6BABFF56}" destId="{BC0899A3-C80A-4EB2-96E7-65EAE96E45D8}" srcOrd="0" destOrd="0" presId="urn:microsoft.com/office/officeart/2005/8/layout/vList2"/>
    <dgm:cxn modelId="{5439F9B7-AC76-4B1A-8148-DACEC156BAFC}" srcId="{2E6D78C9-CF71-44FD-84D9-E14069C88CB8}" destId="{A2DF4BC4-AB9E-40B2-9AC5-0A3E6BABFF56}" srcOrd="0" destOrd="0" parTransId="{3500B747-FB2D-4724-99A6-557E41E014EB}" sibTransId="{20CA6282-B434-40AE-A565-BC747B81F271}"/>
    <dgm:cxn modelId="{63716BAA-AFA4-434B-A648-298B07020CEF}" type="presOf" srcId="{4467F6A3-B1AF-4B65-ABA9-A64CFB13528E}" destId="{31A458BC-7AF1-4CF7-939F-66216C8954D4}" srcOrd="0" destOrd="0" presId="urn:microsoft.com/office/officeart/2005/8/layout/vList2"/>
    <dgm:cxn modelId="{F4F2BEB1-D30E-4A84-81D2-83C07726C218}" type="presOf" srcId="{2E6D78C9-CF71-44FD-84D9-E14069C88CB8}" destId="{27483C0D-BE56-415D-8663-4989671FC505}" srcOrd="0" destOrd="0" presId="urn:microsoft.com/office/officeart/2005/8/layout/vList2"/>
    <dgm:cxn modelId="{37C41C37-1E7E-42FE-87BF-D7240BB1AC31}" type="presParOf" srcId="{27483C0D-BE56-415D-8663-4989671FC505}" destId="{BC0899A3-C80A-4EB2-96E7-65EAE96E45D8}" srcOrd="0" destOrd="0" presId="urn:microsoft.com/office/officeart/2005/8/layout/vList2"/>
    <dgm:cxn modelId="{03405A76-96D8-4E20-9CA6-46D890684A10}" type="presParOf" srcId="{27483C0D-BE56-415D-8663-4989671FC505}" destId="{5C41DCC5-D664-426F-9F92-F65A8A6866D7}" srcOrd="1" destOrd="0" presId="urn:microsoft.com/office/officeart/2005/8/layout/vList2"/>
    <dgm:cxn modelId="{2D9489AA-A1BE-4E6D-9F71-A9768B5263C0}" type="presParOf" srcId="{27483C0D-BE56-415D-8663-4989671FC505}" destId="{31A458BC-7AF1-4CF7-939F-66216C8954D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11/22/2021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11/22/2021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11/22/2021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11/22/2021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11/22/2021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11/22/2021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11/22/2021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11/22/2021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reativecommons.org/faq/"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a:bodyPr>
          <a:lstStyle/>
          <a:p>
            <a:r>
              <a:rPr lang="en-US" sz="2400" dirty="0"/>
              <a:t>Open Educational Resources and Low-cost resources at Hartnell College</a:t>
            </a:r>
          </a:p>
        </p:txBody>
      </p:sp>
      <p:sp>
        <p:nvSpPr>
          <p:cNvPr id="7" name="Subtitle 6"/>
          <p:cNvSpPr>
            <a:spLocks noGrp="1"/>
          </p:cNvSpPr>
          <p:nvPr>
            <p:ph type="subTitle" idx="1"/>
          </p:nvPr>
        </p:nvSpPr>
        <p:spPr/>
        <p:txBody>
          <a:bodyPr/>
          <a:lstStyle/>
          <a:p>
            <a:r>
              <a:rPr lang="en-US" dirty="0"/>
              <a:t>Overview and Resolution 21-1</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01AAD-1A0B-4B6D-A49F-9114D10F09CD}"/>
              </a:ext>
            </a:extLst>
          </p:cNvPr>
          <p:cNvSpPr>
            <a:spLocks noGrp="1"/>
          </p:cNvSpPr>
          <p:nvPr>
            <p:ph type="title"/>
          </p:nvPr>
        </p:nvSpPr>
        <p:spPr/>
        <p:txBody>
          <a:bodyPr/>
          <a:lstStyle/>
          <a:p>
            <a:r>
              <a:rPr lang="en-US" dirty="0"/>
              <a:t>Current situation with PAWS self-service and Low-Cost:</a:t>
            </a:r>
          </a:p>
        </p:txBody>
      </p:sp>
      <p:pic>
        <p:nvPicPr>
          <p:cNvPr id="9" name="Content Placeholder 8">
            <a:extLst>
              <a:ext uri="{FF2B5EF4-FFF2-40B4-BE49-F238E27FC236}">
                <a16:creationId xmlns:a16="http://schemas.microsoft.com/office/drawing/2014/main" xmlns="" id="{41F61EEF-F523-444B-A142-10114A1A4B87}"/>
              </a:ext>
            </a:extLst>
          </p:cNvPr>
          <p:cNvPicPr>
            <a:picLocks noGrp="1" noChangeAspect="1"/>
          </p:cNvPicPr>
          <p:nvPr>
            <p:ph idx="1"/>
          </p:nvPr>
        </p:nvPicPr>
        <p:blipFill>
          <a:blip r:embed="rId2"/>
          <a:stretch>
            <a:fillRect/>
          </a:stretch>
        </p:blipFill>
        <p:spPr>
          <a:xfrm>
            <a:off x="998090" y="1573489"/>
            <a:ext cx="2994920" cy="929721"/>
          </a:xfrm>
        </p:spPr>
      </p:pic>
      <p:pic>
        <p:nvPicPr>
          <p:cNvPr id="11" name="Picture 10">
            <a:extLst>
              <a:ext uri="{FF2B5EF4-FFF2-40B4-BE49-F238E27FC236}">
                <a16:creationId xmlns:a16="http://schemas.microsoft.com/office/drawing/2014/main" xmlns="" id="{18F68E86-1333-4085-8BF7-0313FC89EC2A}"/>
              </a:ext>
            </a:extLst>
          </p:cNvPr>
          <p:cNvPicPr>
            <a:picLocks noChangeAspect="1"/>
          </p:cNvPicPr>
          <p:nvPr/>
        </p:nvPicPr>
        <p:blipFill>
          <a:blip r:embed="rId3"/>
          <a:stretch>
            <a:fillRect/>
          </a:stretch>
        </p:blipFill>
        <p:spPr>
          <a:xfrm>
            <a:off x="998090" y="2634570"/>
            <a:ext cx="3596952" cy="1036410"/>
          </a:xfrm>
          <a:prstGeom prst="rect">
            <a:avLst/>
          </a:prstGeom>
        </p:spPr>
      </p:pic>
      <p:pic>
        <p:nvPicPr>
          <p:cNvPr id="13" name="Picture 12">
            <a:extLst>
              <a:ext uri="{FF2B5EF4-FFF2-40B4-BE49-F238E27FC236}">
                <a16:creationId xmlns:a16="http://schemas.microsoft.com/office/drawing/2014/main" xmlns="" id="{3EA1AF9A-1E9B-4E7A-A6C1-FCD2A4CCFEF1}"/>
              </a:ext>
            </a:extLst>
          </p:cNvPr>
          <p:cNvPicPr>
            <a:picLocks noChangeAspect="1"/>
          </p:cNvPicPr>
          <p:nvPr/>
        </p:nvPicPr>
        <p:blipFill>
          <a:blip r:embed="rId4"/>
          <a:stretch>
            <a:fillRect/>
          </a:stretch>
        </p:blipFill>
        <p:spPr>
          <a:xfrm>
            <a:off x="9259340" y="1904079"/>
            <a:ext cx="1648158" cy="3992431"/>
          </a:xfrm>
          <a:prstGeom prst="rect">
            <a:avLst/>
          </a:prstGeom>
        </p:spPr>
      </p:pic>
      <p:pic>
        <p:nvPicPr>
          <p:cNvPr id="15" name="Picture 14">
            <a:extLst>
              <a:ext uri="{FF2B5EF4-FFF2-40B4-BE49-F238E27FC236}">
                <a16:creationId xmlns:a16="http://schemas.microsoft.com/office/drawing/2014/main" xmlns="" id="{0B9D0DF2-CB31-4218-977E-7A2B4F8A01A1}"/>
              </a:ext>
            </a:extLst>
          </p:cNvPr>
          <p:cNvPicPr>
            <a:picLocks noChangeAspect="1"/>
          </p:cNvPicPr>
          <p:nvPr/>
        </p:nvPicPr>
        <p:blipFill>
          <a:blip r:embed="rId5"/>
          <a:stretch>
            <a:fillRect/>
          </a:stretch>
        </p:blipFill>
        <p:spPr>
          <a:xfrm>
            <a:off x="377006" y="4410996"/>
            <a:ext cx="8436071" cy="2408129"/>
          </a:xfrm>
          <a:prstGeom prst="rect">
            <a:avLst/>
          </a:prstGeom>
        </p:spPr>
      </p:pic>
    </p:spTree>
    <p:extLst>
      <p:ext uri="{BB962C8B-B14F-4D97-AF65-F5344CB8AC3E}">
        <p14:creationId xmlns:p14="http://schemas.microsoft.com/office/powerpoint/2010/main" val="143673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D00CD-566A-42D6-B23A-D906A4070D71}"/>
              </a:ext>
            </a:extLst>
          </p:cNvPr>
          <p:cNvSpPr>
            <a:spLocks noGrp="1"/>
          </p:cNvSpPr>
          <p:nvPr>
            <p:ph type="title"/>
          </p:nvPr>
        </p:nvSpPr>
        <p:spPr/>
        <p:txBody>
          <a:bodyPr/>
          <a:lstStyle/>
          <a:p>
            <a:r>
              <a:rPr lang="en-US" dirty="0"/>
              <a:t>Improvements requested from Dean/ITR:</a:t>
            </a:r>
          </a:p>
        </p:txBody>
      </p:sp>
      <p:sp>
        <p:nvSpPr>
          <p:cNvPr id="3" name="Content Placeholder 2">
            <a:extLst>
              <a:ext uri="{FF2B5EF4-FFF2-40B4-BE49-F238E27FC236}">
                <a16:creationId xmlns:a16="http://schemas.microsoft.com/office/drawing/2014/main" xmlns="" id="{B2F49F8A-667E-4C4E-BD6B-59A3A881DE22}"/>
              </a:ext>
            </a:extLst>
          </p:cNvPr>
          <p:cNvSpPr>
            <a:spLocks noGrp="1"/>
          </p:cNvSpPr>
          <p:nvPr>
            <p:ph idx="1"/>
          </p:nvPr>
        </p:nvSpPr>
        <p:spPr/>
        <p:txBody>
          <a:bodyPr/>
          <a:lstStyle/>
          <a:p>
            <a:r>
              <a:rPr lang="en-US" sz="3200" b="1" dirty="0"/>
              <a:t>Since PAWS self-service will be the new online schedule (PAWS is being discontinued), focus is on PAWS self-service</a:t>
            </a:r>
            <a:r>
              <a:rPr lang="en-US" dirty="0"/>
              <a:t>;</a:t>
            </a:r>
          </a:p>
          <a:p>
            <a:r>
              <a:rPr lang="en-US" b="1" dirty="0">
                <a:highlight>
                  <a:srgbClr val="FFFF00"/>
                </a:highlight>
              </a:rPr>
              <a:t>Best solution: development of a second, Low-Cost logo;</a:t>
            </a:r>
          </a:p>
          <a:p>
            <a:r>
              <a:rPr lang="en-US" b="1" dirty="0">
                <a:highlight>
                  <a:srgbClr val="FFFF00"/>
                </a:highlight>
              </a:rPr>
              <a:t>Video posted on PAWS self-service log-in page about how to search for Low-Cost sections using advanced search;</a:t>
            </a:r>
          </a:p>
          <a:p>
            <a:r>
              <a:rPr lang="en-US" b="1" dirty="0">
                <a:highlight>
                  <a:srgbClr val="FFFF00"/>
                </a:highlight>
              </a:rPr>
              <a:t>New web-page devoted to affordable textbook options;</a:t>
            </a:r>
          </a:p>
          <a:p>
            <a:r>
              <a:rPr lang="en-US" b="1" dirty="0">
                <a:highlight>
                  <a:srgbClr val="FFFF00"/>
                </a:highlight>
              </a:rPr>
              <a:t>Banners advertising both ZTC and Low-Cost sections on the homepage.</a:t>
            </a:r>
          </a:p>
          <a:p>
            <a:endParaRPr lang="en-US" b="1" dirty="0">
              <a:highlight>
                <a:srgbClr val="FFFF00"/>
              </a:highlight>
            </a:endParaRPr>
          </a:p>
          <a:p>
            <a:endParaRPr lang="en-US" dirty="0"/>
          </a:p>
        </p:txBody>
      </p:sp>
    </p:spTree>
    <p:extLst>
      <p:ext uri="{BB962C8B-B14F-4D97-AF65-F5344CB8AC3E}">
        <p14:creationId xmlns:p14="http://schemas.microsoft.com/office/powerpoint/2010/main" val="89376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7A731F-A897-40EE-91E9-562B66C55A5A}"/>
              </a:ext>
            </a:extLst>
          </p:cNvPr>
          <p:cNvSpPr>
            <a:spLocks noGrp="1"/>
          </p:cNvSpPr>
          <p:nvPr>
            <p:ph type="title"/>
          </p:nvPr>
        </p:nvSpPr>
        <p:spPr/>
        <p:txBody>
          <a:bodyPr/>
          <a:lstStyle/>
          <a:p>
            <a:r>
              <a:rPr lang="en-US" dirty="0"/>
              <a:t>Suggested improvements to planning process (Deans/ITR):</a:t>
            </a:r>
          </a:p>
        </p:txBody>
      </p:sp>
      <p:sp>
        <p:nvSpPr>
          <p:cNvPr id="4" name="Text Placeholder 3">
            <a:extLst>
              <a:ext uri="{FF2B5EF4-FFF2-40B4-BE49-F238E27FC236}">
                <a16:creationId xmlns:a16="http://schemas.microsoft.com/office/drawing/2014/main" xmlns="" id="{457D6C6B-A1D9-43DE-8760-AE831982B42B}"/>
              </a:ext>
            </a:extLst>
          </p:cNvPr>
          <p:cNvSpPr>
            <a:spLocks noGrp="1"/>
          </p:cNvSpPr>
          <p:nvPr>
            <p:ph type="body" sz="half" idx="2"/>
          </p:nvPr>
        </p:nvSpPr>
        <p:spPr/>
        <p:txBody>
          <a:bodyPr>
            <a:normAutofit/>
          </a:bodyPr>
          <a:lstStyle/>
          <a:p>
            <a:pPr marL="342900" indent="-342900">
              <a:buAutoNum type="arabicPeriod"/>
            </a:pPr>
            <a:r>
              <a:rPr lang="en-US" sz="2000" b="1" dirty="0"/>
              <a:t>Add a line to the scheduling spreadsheet for textbook adoption, either ZTC or Low-Cost;</a:t>
            </a:r>
          </a:p>
          <a:p>
            <a:pPr marL="342900" indent="-342900">
              <a:buAutoNum type="arabicPeriod"/>
            </a:pPr>
            <a:r>
              <a:rPr lang="en-US" sz="2000" b="1" dirty="0"/>
              <a:t>Allow faculty to “opt out” of designated ZTC or Low-Cost textbook adoption instead of having to “opt in” every semester;</a:t>
            </a:r>
          </a:p>
          <a:p>
            <a:pPr marL="342900" indent="-342900">
              <a:buAutoNum type="arabicPeriod"/>
            </a:pPr>
            <a:r>
              <a:rPr lang="en-US" sz="2000" b="1" dirty="0"/>
              <a:t>Bookstore database created.</a:t>
            </a:r>
          </a:p>
        </p:txBody>
      </p:sp>
      <p:pic>
        <p:nvPicPr>
          <p:cNvPr id="6" name="Picture Placeholder 5">
            <a:extLst>
              <a:ext uri="{FF2B5EF4-FFF2-40B4-BE49-F238E27FC236}">
                <a16:creationId xmlns:a16="http://schemas.microsoft.com/office/drawing/2014/main" xmlns="" id="{EC2CD4BF-B610-495D-B88F-D44260D31D08}"/>
              </a:ext>
            </a:extLst>
          </p:cNvPr>
          <p:cNvPicPr>
            <a:picLocks noGrp="1" noChangeAspect="1"/>
          </p:cNvPicPr>
          <p:nvPr>
            <p:ph type="pic" idx="1"/>
          </p:nvPr>
        </p:nvPicPr>
        <p:blipFill rotWithShape="1">
          <a:blip r:embed="rId2"/>
          <a:srcRect l="4326" r="4326"/>
          <a:stretch/>
        </p:blipFill>
        <p:spPr/>
      </p:pic>
    </p:spTree>
    <p:extLst>
      <p:ext uri="{BB962C8B-B14F-4D97-AF65-F5344CB8AC3E}">
        <p14:creationId xmlns:p14="http://schemas.microsoft.com/office/powerpoint/2010/main" val="3664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AD6013A-417E-41E3-B7EA-6916D3428F56}"/>
              </a:ext>
            </a:extLst>
          </p:cNvPr>
          <p:cNvSpPr>
            <a:spLocks noGrp="1"/>
          </p:cNvSpPr>
          <p:nvPr>
            <p:ph type="title"/>
          </p:nvPr>
        </p:nvSpPr>
        <p:spPr/>
        <p:txBody>
          <a:bodyPr/>
          <a:lstStyle/>
          <a:p>
            <a:r>
              <a:rPr lang="en-US" dirty="0"/>
              <a:t>Governor Newsom has made $115 million available to support lowering textbook costs for students:</a:t>
            </a:r>
          </a:p>
        </p:txBody>
      </p:sp>
      <p:pic>
        <p:nvPicPr>
          <p:cNvPr id="8" name="Content Placeholder 7">
            <a:extLst>
              <a:ext uri="{FF2B5EF4-FFF2-40B4-BE49-F238E27FC236}">
                <a16:creationId xmlns:a16="http://schemas.microsoft.com/office/drawing/2014/main" xmlns="" id="{08C10FC4-C272-43CB-8E9F-ED0172DD069C}"/>
              </a:ext>
            </a:extLst>
          </p:cNvPr>
          <p:cNvPicPr>
            <a:picLocks noGrp="1" noChangeAspect="1"/>
          </p:cNvPicPr>
          <p:nvPr>
            <p:ph idx="1"/>
          </p:nvPr>
        </p:nvPicPr>
        <p:blipFill>
          <a:blip r:embed="rId2"/>
          <a:stretch>
            <a:fillRect/>
          </a:stretch>
        </p:blipFill>
        <p:spPr>
          <a:xfrm>
            <a:off x="965538" y="1918988"/>
            <a:ext cx="9982200" cy="2243043"/>
          </a:xfrm>
        </p:spPr>
      </p:pic>
      <p:pic>
        <p:nvPicPr>
          <p:cNvPr id="3" name="Picture 2">
            <a:extLst>
              <a:ext uri="{FF2B5EF4-FFF2-40B4-BE49-F238E27FC236}">
                <a16:creationId xmlns:a16="http://schemas.microsoft.com/office/drawing/2014/main" xmlns="" id="{3D92A011-67F6-499F-A543-13E561C03C52}"/>
              </a:ext>
            </a:extLst>
          </p:cNvPr>
          <p:cNvPicPr>
            <a:picLocks noChangeAspect="1"/>
          </p:cNvPicPr>
          <p:nvPr/>
        </p:nvPicPr>
        <p:blipFill>
          <a:blip r:embed="rId3"/>
          <a:stretch>
            <a:fillRect/>
          </a:stretch>
        </p:blipFill>
        <p:spPr>
          <a:xfrm>
            <a:off x="4615402" y="4162031"/>
            <a:ext cx="2682472" cy="1867062"/>
          </a:xfrm>
          <a:prstGeom prst="rect">
            <a:avLst/>
          </a:prstGeom>
        </p:spPr>
      </p:pic>
    </p:spTree>
    <p:extLst>
      <p:ext uri="{BB962C8B-B14F-4D97-AF65-F5344CB8AC3E}">
        <p14:creationId xmlns:p14="http://schemas.microsoft.com/office/powerpoint/2010/main" val="367253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85369-9EE6-43F0-992E-E3C7706DB2FB}"/>
              </a:ext>
            </a:extLst>
          </p:cNvPr>
          <p:cNvSpPr>
            <a:spLocks noGrp="1"/>
          </p:cNvSpPr>
          <p:nvPr>
            <p:ph type="title"/>
          </p:nvPr>
        </p:nvSpPr>
        <p:spPr>
          <a:xfrm>
            <a:off x="1104900" y="76200"/>
            <a:ext cx="9980682" cy="1096962"/>
          </a:xfrm>
        </p:spPr>
        <p:txBody>
          <a:bodyPr anchor="b">
            <a:normAutofit/>
          </a:bodyPr>
          <a:lstStyle/>
          <a:p>
            <a:r>
              <a:rPr lang="en-US" dirty="0"/>
              <a:t>ASCCC recommends a local resolution supporting OER/LCT:</a:t>
            </a:r>
          </a:p>
        </p:txBody>
      </p:sp>
      <p:sp>
        <p:nvSpPr>
          <p:cNvPr id="3" name="Content Placeholder 2">
            <a:extLst>
              <a:ext uri="{FF2B5EF4-FFF2-40B4-BE49-F238E27FC236}">
                <a16:creationId xmlns:a16="http://schemas.microsoft.com/office/drawing/2014/main" xmlns="" id="{BF47B963-AB7A-4E70-B09E-1CC5599BED79}"/>
              </a:ext>
            </a:extLst>
          </p:cNvPr>
          <p:cNvSpPr>
            <a:spLocks noGrp="1"/>
          </p:cNvSpPr>
          <p:nvPr>
            <p:ph sz="half" idx="1"/>
          </p:nvPr>
        </p:nvSpPr>
        <p:spPr>
          <a:xfrm>
            <a:off x="1104900" y="1600200"/>
            <a:ext cx="4914900" cy="4571999"/>
          </a:xfrm>
        </p:spPr>
        <p:txBody>
          <a:bodyPr>
            <a:normAutofit/>
          </a:bodyPr>
          <a:lstStyle/>
          <a:p>
            <a:r>
              <a:rPr lang="en-US" sz="1700" b="0" i="0" dirty="0">
                <a:effectLst/>
                <a:highlight>
                  <a:srgbClr val="FFFF00"/>
                </a:highlight>
              </a:rPr>
              <a:t>The ASCCC has recommended the below:</a:t>
            </a:r>
          </a:p>
          <a:p>
            <a:pPr marL="0" indent="0">
              <a:buNone/>
            </a:pPr>
            <a:r>
              <a:rPr lang="en-US" sz="1700" b="0" i="0" dirty="0">
                <a:effectLst/>
              </a:rPr>
              <a:t>"</a:t>
            </a:r>
            <a:r>
              <a:rPr lang="en-US" sz="1700" b="1" i="0" dirty="0">
                <a:effectLst/>
              </a:rPr>
              <a:t>In light of the funds ($115 million) dedicated to furthering the availability of zero textbook cost (ZTC) degrees in the California Community Colleges, faculty at the colleges may be wondering what they should do to prepare their college to access these funds. While the details of the initial disbursement have yet to be announced, there is reason to anticipate that formal support for ZTC will be needed and local senate sign-off will be required. Senates with an interest in getting ahead might want to move forward with a resolution in support of ZTC degrees and begin discussions regarding how to increase the availability of ZTC options at their college.</a:t>
            </a:r>
            <a:r>
              <a:rPr lang="en-US" sz="1700" b="0" i="0" dirty="0">
                <a:effectLst/>
              </a:rPr>
              <a:t>"</a:t>
            </a:r>
          </a:p>
          <a:p>
            <a:endParaRPr lang="en-US" sz="1700" dirty="0"/>
          </a:p>
        </p:txBody>
      </p:sp>
      <p:pic>
        <p:nvPicPr>
          <p:cNvPr id="5" name="Picture 4">
            <a:extLst>
              <a:ext uri="{FF2B5EF4-FFF2-40B4-BE49-F238E27FC236}">
                <a16:creationId xmlns:a16="http://schemas.microsoft.com/office/drawing/2014/main" xmlns="" id="{D1568704-5030-413B-AD11-D7E470B9C5BA}"/>
              </a:ext>
            </a:extLst>
          </p:cNvPr>
          <p:cNvPicPr>
            <a:picLocks noChangeAspect="1"/>
          </p:cNvPicPr>
          <p:nvPr/>
        </p:nvPicPr>
        <p:blipFill rotWithShape="1">
          <a:blip r:embed="rId2"/>
          <a:srcRect l="13485" r="-2" b="-2"/>
          <a:stretch/>
        </p:blipFill>
        <p:spPr>
          <a:xfrm>
            <a:off x="6172200" y="1600200"/>
            <a:ext cx="4914900" cy="4571999"/>
          </a:xfrm>
          <a:prstGeom prst="rect">
            <a:avLst/>
          </a:prstGeom>
          <a:noFill/>
        </p:spPr>
      </p:pic>
    </p:spTree>
    <p:extLst>
      <p:ext uri="{BB962C8B-B14F-4D97-AF65-F5344CB8AC3E}">
        <p14:creationId xmlns:p14="http://schemas.microsoft.com/office/powerpoint/2010/main" val="360575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D94FA-0098-4C21-A7F9-1B7177408E41}"/>
              </a:ext>
            </a:extLst>
          </p:cNvPr>
          <p:cNvSpPr>
            <a:spLocks noGrp="1"/>
          </p:cNvSpPr>
          <p:nvPr>
            <p:ph type="title"/>
          </p:nvPr>
        </p:nvSpPr>
        <p:spPr/>
        <p:txBody>
          <a:bodyPr/>
          <a:lstStyle/>
          <a:p>
            <a:r>
              <a:rPr lang="en-US" dirty="0">
                <a:highlight>
                  <a:srgbClr val="FFFF00"/>
                </a:highlight>
              </a:rPr>
              <a:t>Resolution 21-3</a:t>
            </a:r>
            <a:r>
              <a:rPr lang="en-US" dirty="0"/>
              <a:t>:</a:t>
            </a:r>
          </a:p>
        </p:txBody>
      </p:sp>
      <p:sp>
        <p:nvSpPr>
          <p:cNvPr id="3" name="Content Placeholder 2">
            <a:extLst>
              <a:ext uri="{FF2B5EF4-FFF2-40B4-BE49-F238E27FC236}">
                <a16:creationId xmlns:a16="http://schemas.microsoft.com/office/drawing/2014/main" xmlns="" id="{74B3D459-C0A0-445F-8103-5B4303467F0C}"/>
              </a:ext>
            </a:extLst>
          </p:cNvPr>
          <p:cNvSpPr>
            <a:spLocks noGrp="1"/>
          </p:cNvSpPr>
          <p:nvPr>
            <p:ph type="body" sz="half" idx="2"/>
          </p:nvPr>
        </p:nvSpPr>
        <p:spPr/>
        <p:txBody>
          <a:bodyPr>
            <a:normAutofit/>
          </a:bodyPr>
          <a:lstStyle/>
          <a:p>
            <a:r>
              <a:rPr lang="en-US" sz="2000" b="1" dirty="0"/>
              <a:t>Ensures academic freedom in textbook adoption;</a:t>
            </a:r>
          </a:p>
          <a:p>
            <a:r>
              <a:rPr lang="en-US" sz="2000" b="1" dirty="0"/>
              <a:t>Supports faculty adoption of lower-cost textbooks and resources;</a:t>
            </a:r>
          </a:p>
          <a:p>
            <a:r>
              <a:rPr lang="en-US" sz="2000" b="1" dirty="0"/>
              <a:t>Insists on designation in the online schedule of Zero-Cost and Low-Cost adoptions;</a:t>
            </a:r>
          </a:p>
          <a:p>
            <a:r>
              <a:rPr lang="en-US" sz="2000" b="1" dirty="0"/>
              <a:t>Voices approbation of the development of both ZTC and Low-Cost Degrees and Certificates.</a:t>
            </a:r>
          </a:p>
          <a:p>
            <a:endParaRPr lang="en-US" dirty="0"/>
          </a:p>
          <a:p>
            <a:endParaRPr lang="en-US" dirty="0"/>
          </a:p>
          <a:p>
            <a:endParaRPr lang="en-US" dirty="0"/>
          </a:p>
          <a:p>
            <a:pPr marL="0" indent="0">
              <a:buNone/>
            </a:pPr>
            <a:endParaRPr lang="en-US" dirty="0"/>
          </a:p>
          <a:p>
            <a:endParaRPr lang="en-US" dirty="0"/>
          </a:p>
          <a:p>
            <a:endParaRPr lang="en-US" dirty="0"/>
          </a:p>
        </p:txBody>
      </p:sp>
      <p:sp>
        <p:nvSpPr>
          <p:cNvPr id="4" name="Picture Placeholder 3">
            <a:extLst>
              <a:ext uri="{FF2B5EF4-FFF2-40B4-BE49-F238E27FC236}">
                <a16:creationId xmlns:a16="http://schemas.microsoft.com/office/drawing/2014/main" xmlns="" id="{F940B5EB-6D83-468D-AC3B-04C000564864}"/>
              </a:ext>
            </a:extLst>
          </p:cNvPr>
          <p:cNvSpPr>
            <a:spLocks noGrp="1"/>
          </p:cNvSpPr>
          <p:nvPr>
            <p:ph type="pic" idx="1"/>
          </p:nvPr>
        </p:nvSpPr>
        <p:spPr/>
      </p:sp>
      <p:pic>
        <p:nvPicPr>
          <p:cNvPr id="6" name="Picture 5">
            <a:extLst>
              <a:ext uri="{FF2B5EF4-FFF2-40B4-BE49-F238E27FC236}">
                <a16:creationId xmlns:a16="http://schemas.microsoft.com/office/drawing/2014/main" xmlns="" id="{21D7DFC2-F9F1-4D8F-9E59-B5E7B8056485}"/>
              </a:ext>
            </a:extLst>
          </p:cNvPr>
          <p:cNvPicPr>
            <a:picLocks noChangeAspect="1"/>
          </p:cNvPicPr>
          <p:nvPr/>
        </p:nvPicPr>
        <p:blipFill>
          <a:blip r:embed="rId2"/>
          <a:stretch>
            <a:fillRect/>
          </a:stretch>
        </p:blipFill>
        <p:spPr>
          <a:xfrm>
            <a:off x="4734570" y="1692232"/>
            <a:ext cx="5776591" cy="4387933"/>
          </a:xfrm>
          <a:prstGeom prst="rect">
            <a:avLst/>
          </a:prstGeom>
        </p:spPr>
      </p:pic>
    </p:spTree>
    <p:extLst>
      <p:ext uri="{BB962C8B-B14F-4D97-AF65-F5344CB8AC3E}">
        <p14:creationId xmlns:p14="http://schemas.microsoft.com/office/powerpoint/2010/main" val="428997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Text Placeholder 3"/>
          <p:cNvSpPr>
            <a:spLocks noGrp="1"/>
          </p:cNvSpPr>
          <p:nvPr>
            <p:ph type="body" sz="half" idx="2"/>
          </p:nvPr>
        </p:nvSpPr>
        <p:spPr/>
        <p:txBody>
          <a:bodyPr/>
          <a:lstStyle/>
          <a:p>
            <a:endParaRPr lang="en-US" dirty="0"/>
          </a:p>
          <a:p>
            <a:endParaRPr lang="en-US" dirty="0"/>
          </a:p>
          <a:p>
            <a:r>
              <a:rPr lang="en-US" b="1" dirty="0"/>
              <a:t>Please join the Canvas OER/LCT shell if you want access to a variety of resources!  Send me an email and I will give you the registration code.</a:t>
            </a:r>
          </a:p>
          <a:p>
            <a:endParaRPr lang="en-US" dirty="0"/>
          </a:p>
          <a:p>
            <a:r>
              <a:rPr lang="en-US" b="1" dirty="0"/>
              <a:t>Hopefully the class “OER and Equity” will be available for 12-hours of flex credit soon!</a:t>
            </a:r>
          </a:p>
          <a:p>
            <a:endParaRPr lang="en-US" dirty="0"/>
          </a:p>
          <a:p>
            <a:endParaRPr lang="en-US" dirty="0"/>
          </a:p>
          <a:p>
            <a:endParaRPr lang="en-US" dirty="0"/>
          </a:p>
          <a:p>
            <a:endParaRPr lang="en-US" dirty="0"/>
          </a:p>
          <a:p>
            <a:endParaRPr lang="en-US" dirty="0"/>
          </a:p>
        </p:txBody>
      </p:sp>
      <p:sp>
        <p:nvSpPr>
          <p:cNvPr id="6" name="Picture Placeholder 5">
            <a:extLst>
              <a:ext uri="{FF2B5EF4-FFF2-40B4-BE49-F238E27FC236}">
                <a16:creationId xmlns:a16="http://schemas.microsoft.com/office/drawing/2014/main" xmlns="" id="{D79759DF-8893-4F49-8A71-5B7417F9D844}"/>
              </a:ext>
            </a:extLst>
          </p:cNvPr>
          <p:cNvSpPr>
            <a:spLocks noGrp="1"/>
          </p:cNvSpPr>
          <p:nvPr>
            <p:ph type="pic" idx="1"/>
          </p:nvPr>
        </p:nvSpPr>
        <p:spPr/>
      </p:sp>
      <p:pic>
        <p:nvPicPr>
          <p:cNvPr id="8" name="Picture 7">
            <a:extLst>
              <a:ext uri="{FF2B5EF4-FFF2-40B4-BE49-F238E27FC236}">
                <a16:creationId xmlns:a16="http://schemas.microsoft.com/office/drawing/2014/main" xmlns="" id="{4F791B65-E675-45C6-BE19-B334F709BE9F}"/>
              </a:ext>
            </a:extLst>
          </p:cNvPr>
          <p:cNvPicPr>
            <a:picLocks noChangeAspect="1"/>
          </p:cNvPicPr>
          <p:nvPr/>
        </p:nvPicPr>
        <p:blipFill>
          <a:blip r:embed="rId2"/>
          <a:stretch>
            <a:fillRect/>
          </a:stretch>
        </p:blipFill>
        <p:spPr>
          <a:xfrm>
            <a:off x="4577422" y="1600198"/>
            <a:ext cx="6759617" cy="4572002"/>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18527-014F-499F-89EB-2960B72378A7}"/>
              </a:ext>
            </a:extLst>
          </p:cNvPr>
          <p:cNvSpPr txBox="1">
            <a:spLocks/>
          </p:cNvSpPr>
          <p:nvPr/>
        </p:nvSpPr>
        <p:spPr>
          <a:xfrm>
            <a:off x="1104900" y="76200"/>
            <a:ext cx="9980682" cy="1096962"/>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dirty="0"/>
              <a:t>An Open Educational Resource:</a:t>
            </a:r>
          </a:p>
        </p:txBody>
      </p:sp>
      <p:sp>
        <p:nvSpPr>
          <p:cNvPr id="3" name="Text Placeholder 3">
            <a:extLst>
              <a:ext uri="{FF2B5EF4-FFF2-40B4-BE49-F238E27FC236}">
                <a16:creationId xmlns:a16="http://schemas.microsoft.com/office/drawing/2014/main" xmlns="" id="{30D184D9-5E4C-4631-8029-73D9525DD68D}"/>
              </a:ext>
            </a:extLst>
          </p:cNvPr>
          <p:cNvSpPr txBox="1">
            <a:spLocks/>
          </p:cNvSpPr>
          <p:nvPr/>
        </p:nvSpPr>
        <p:spPr>
          <a:xfrm>
            <a:off x="1104900" y="1600200"/>
            <a:ext cx="3396996" cy="4572000"/>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342900" indent="-342900">
              <a:buFont typeface="+mj-lt"/>
              <a:buAutoNum type="arabicPeriod"/>
            </a:pPr>
            <a:r>
              <a:rPr lang="en-US" sz="2400"/>
              <a:t>Is no-cost and openly licensed, often using </a:t>
            </a:r>
            <a:r>
              <a:rPr lang="en-US" sz="2400">
                <a:hlinkClick r:id="rId2"/>
              </a:rPr>
              <a:t>creative commons licensing</a:t>
            </a:r>
            <a:r>
              <a:rPr lang="en-US" sz="2400"/>
              <a:t>;</a:t>
            </a:r>
          </a:p>
          <a:p>
            <a:pPr marL="342900" indent="-342900">
              <a:buFont typeface="+mj-lt"/>
              <a:buAutoNum type="arabicPeriod"/>
            </a:pPr>
            <a:r>
              <a:rPr lang="en-US" sz="2400"/>
              <a:t>Can be downloaded as a resource and shared;</a:t>
            </a:r>
          </a:p>
          <a:p>
            <a:pPr marL="342900" indent="-342900">
              <a:buFont typeface="+mj-lt"/>
              <a:buAutoNum type="arabicPeriod"/>
            </a:pPr>
            <a:r>
              <a:rPr lang="en-US" sz="2400"/>
              <a:t>Can be downloaded, edited, and reposted.</a:t>
            </a:r>
          </a:p>
          <a:p>
            <a:endParaRPr lang="en-US" sz="2400"/>
          </a:p>
          <a:p>
            <a:pPr marL="342900" indent="-342900">
              <a:buFont typeface="+mj-lt"/>
              <a:buAutoNum type="arabicPeriod"/>
            </a:pPr>
            <a:endParaRPr lang="en-US" dirty="0"/>
          </a:p>
        </p:txBody>
      </p:sp>
      <p:pic>
        <p:nvPicPr>
          <p:cNvPr id="4" name="Picture Placeholder 4" descr="Close-up of books on shelves with more books blurred in foreground and background">
            <a:extLst>
              <a:ext uri="{FF2B5EF4-FFF2-40B4-BE49-F238E27FC236}">
                <a16:creationId xmlns:a16="http://schemas.microsoft.com/office/drawing/2014/main" xmlns="" id="{6E730AE7-355D-4AE0-87F1-608A1716345F}"/>
              </a:ext>
            </a:extLst>
          </p:cNvPr>
          <p:cNvPicPr>
            <a:picLocks noChangeAspect="1"/>
          </p:cNvPicPr>
          <p:nvPr/>
        </p:nvPicPr>
        <p:blipFill>
          <a:blip r:embed="rId3" cstate="print">
            <a:extLst>
              <a:ext uri="{28A0092B-C50C-407E-A947-70E740481C1C}">
                <a14:useLocalDpi xmlns:a14="http://schemas.microsoft.com/office/drawing/2010/main" val="0"/>
              </a:ext>
            </a:extLst>
          </a:blip>
          <a:srcRect l="3155" r="3155"/>
          <a:stretch>
            <a:fillRect/>
          </a:stretch>
        </p:blipFill>
        <p:spPr>
          <a:xfrm>
            <a:off x="4654671" y="1600199"/>
            <a:ext cx="6430912" cy="4572001"/>
          </a:xfrm>
          <a:prstGeom prst="rect">
            <a:avLst/>
          </a:prstGeom>
        </p:spPr>
      </p:pic>
    </p:spTree>
    <p:extLst>
      <p:ext uri="{BB962C8B-B14F-4D97-AF65-F5344CB8AC3E}">
        <p14:creationId xmlns:p14="http://schemas.microsoft.com/office/powerpoint/2010/main" val="385249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OER is subject to the 5 Rs:</a:t>
            </a:r>
          </a:p>
        </p:txBody>
      </p:sp>
      <p:pic>
        <p:nvPicPr>
          <p:cNvPr id="5" name="Content Placeholder 4">
            <a:extLst>
              <a:ext uri="{FF2B5EF4-FFF2-40B4-BE49-F238E27FC236}">
                <a16:creationId xmlns:a16="http://schemas.microsoft.com/office/drawing/2014/main" xmlns="" id="{17C63761-164D-4C80-B076-1622B84B4438}"/>
              </a:ext>
            </a:extLst>
          </p:cNvPr>
          <p:cNvPicPr>
            <a:picLocks noGrp="1" noChangeAspect="1"/>
          </p:cNvPicPr>
          <p:nvPr>
            <p:ph idx="1"/>
          </p:nvPr>
        </p:nvPicPr>
        <p:blipFill>
          <a:blip r:embed="rId2"/>
          <a:stretch>
            <a:fillRect/>
          </a:stretch>
        </p:blipFill>
        <p:spPr>
          <a:xfrm>
            <a:off x="1348328" y="2243947"/>
            <a:ext cx="9495343" cy="3284505"/>
          </a:xfr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E3A5DB-0DE7-4024-AF5F-5E98CE9C2C96}"/>
              </a:ext>
            </a:extLst>
          </p:cNvPr>
          <p:cNvSpPr>
            <a:spLocks noGrp="1"/>
          </p:cNvSpPr>
          <p:nvPr>
            <p:ph type="title"/>
          </p:nvPr>
        </p:nvSpPr>
        <p:spPr>
          <a:xfrm>
            <a:off x="1104900" y="76200"/>
            <a:ext cx="9980682" cy="1096962"/>
          </a:xfrm>
        </p:spPr>
        <p:txBody>
          <a:bodyPr anchor="b">
            <a:normAutofit/>
          </a:bodyPr>
          <a:lstStyle/>
          <a:p>
            <a:r>
              <a:rPr lang="en-US"/>
              <a:t>Low-Cost textbooks:</a:t>
            </a:r>
          </a:p>
        </p:txBody>
      </p:sp>
      <p:sp>
        <p:nvSpPr>
          <p:cNvPr id="9" name="Text Placeholder 2">
            <a:extLst>
              <a:ext uri="{FF2B5EF4-FFF2-40B4-BE49-F238E27FC236}">
                <a16:creationId xmlns:a16="http://schemas.microsoft.com/office/drawing/2014/main" xmlns="" id="{133DBA45-5186-4B92-AE15-BDE1E91CCB3A}"/>
              </a:ext>
            </a:extLst>
          </p:cNvPr>
          <p:cNvSpPr>
            <a:spLocks noGrp="1"/>
          </p:cNvSpPr>
          <p:nvPr>
            <p:ph sz="half" idx="2"/>
          </p:nvPr>
        </p:nvSpPr>
        <p:spPr>
          <a:xfrm>
            <a:off x="6172200" y="1600200"/>
            <a:ext cx="4914900" cy="4571999"/>
          </a:xfrm>
        </p:spPr>
        <p:txBody>
          <a:bodyPr>
            <a:normAutofit/>
          </a:bodyPr>
          <a:lstStyle/>
          <a:p>
            <a:r>
              <a:rPr lang="en-US" sz="3200" b="1" dirty="0"/>
              <a:t>Both our local Senate and the ASCCC call for identification of course sections that have adopted Low-Cost textbooks in the online course schedule.</a:t>
            </a:r>
          </a:p>
        </p:txBody>
      </p:sp>
      <p:graphicFrame>
        <p:nvGraphicFramePr>
          <p:cNvPr id="5" name="Content Placeholder 2">
            <a:extLst>
              <a:ext uri="{FF2B5EF4-FFF2-40B4-BE49-F238E27FC236}">
                <a16:creationId xmlns:a16="http://schemas.microsoft.com/office/drawing/2014/main" xmlns="" id="{C29A78AF-3364-47D8-ABB9-888496EE8AA7}"/>
              </a:ext>
            </a:extLst>
          </p:cNvPr>
          <p:cNvGraphicFramePr>
            <a:graphicFrameLocks noGrp="1"/>
          </p:cNvGraphicFramePr>
          <p:nvPr>
            <p:ph sz="half" idx="1"/>
            <p:extLst>
              <p:ext uri="{D42A27DB-BD31-4B8C-83A1-F6EECF244321}">
                <p14:modId xmlns:p14="http://schemas.microsoft.com/office/powerpoint/2010/main" val="4171988609"/>
              </p:ext>
            </p:extLst>
          </p:nvPr>
        </p:nvGraphicFramePr>
        <p:xfrm>
          <a:off x="1104900" y="1600200"/>
          <a:ext cx="4914900"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31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6F4494-A766-4FB2-A47B-C366AD0281C5}"/>
              </a:ext>
            </a:extLst>
          </p:cNvPr>
          <p:cNvSpPr>
            <a:spLocks noGrp="1"/>
          </p:cNvSpPr>
          <p:nvPr>
            <p:ph type="title"/>
          </p:nvPr>
        </p:nvSpPr>
        <p:spPr/>
        <p:txBody>
          <a:bodyPr/>
          <a:lstStyle/>
          <a:p>
            <a:r>
              <a:rPr lang="en-US" dirty="0"/>
              <a:t>OER and Low-Cost resources support equity for students:</a:t>
            </a:r>
          </a:p>
        </p:txBody>
      </p:sp>
      <p:sp>
        <p:nvSpPr>
          <p:cNvPr id="3" name="Title 12">
            <a:extLst>
              <a:ext uri="{FF2B5EF4-FFF2-40B4-BE49-F238E27FC236}">
                <a16:creationId xmlns:a16="http://schemas.microsoft.com/office/drawing/2014/main" xmlns="" id="{E2B153B9-9EED-42FD-BC27-6074CAFD942F}"/>
              </a:ext>
            </a:extLst>
          </p:cNvPr>
          <p:cNvSpPr txBox="1">
            <a:spLocks/>
          </p:cNvSpPr>
          <p:nvPr/>
        </p:nvSpPr>
        <p:spPr>
          <a:xfrm>
            <a:off x="1104900" y="76200"/>
            <a:ext cx="9980682" cy="1096962"/>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endParaRPr lang="en-US" dirty="0"/>
          </a:p>
        </p:txBody>
      </p:sp>
      <p:sp>
        <p:nvSpPr>
          <p:cNvPr id="4" name="Content Placeholder 13">
            <a:extLst>
              <a:ext uri="{FF2B5EF4-FFF2-40B4-BE49-F238E27FC236}">
                <a16:creationId xmlns:a16="http://schemas.microsoft.com/office/drawing/2014/main" xmlns="" id="{8864904A-D134-4258-A865-281338FA6AE5}"/>
              </a:ext>
            </a:extLst>
          </p:cNvPr>
          <p:cNvSpPr txBox="1">
            <a:spLocks/>
          </p:cNvSpPr>
          <p:nvPr/>
        </p:nvSpPr>
        <p:spPr>
          <a:xfrm>
            <a:off x="1104900" y="1600200"/>
            <a:ext cx="9982200" cy="4572000"/>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n-US" sz="2800" dirty="0"/>
              <a:t>Statistical analysis reveals that textbook prices are a significant educational barrier for all students, with a </a:t>
            </a:r>
            <a:r>
              <a:rPr lang="en-US" sz="2800" b="1" dirty="0"/>
              <a:t>disproportionately negative effect</a:t>
            </a:r>
            <a:r>
              <a:rPr lang="en-US" sz="2800" dirty="0"/>
              <a:t> among racial/ethnic minorities, low-income students, and first-generation college students.</a:t>
            </a:r>
          </a:p>
          <a:p>
            <a:r>
              <a:rPr lang="en-US" sz="2800" dirty="0"/>
              <a:t>It is </a:t>
            </a:r>
            <a:r>
              <a:rPr lang="en-US" sz="2800" b="1" dirty="0"/>
              <a:t>our responsibility</a:t>
            </a:r>
            <a:r>
              <a:rPr lang="en-US" sz="2800" dirty="0"/>
              <a:t> as faculty to remove any unnecessary financial barriers to academic success, and to ensure that our students’ learning potential is never limited by their purchasing power.</a:t>
            </a:r>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p:txBody>
      </p:sp>
      <p:pic>
        <p:nvPicPr>
          <p:cNvPr id="5" name="Picture 4">
            <a:extLst>
              <a:ext uri="{FF2B5EF4-FFF2-40B4-BE49-F238E27FC236}">
                <a16:creationId xmlns:a16="http://schemas.microsoft.com/office/drawing/2014/main" xmlns="" id="{8FB91D61-07C6-42EB-ABCD-6EE4EC1C477B}"/>
              </a:ext>
            </a:extLst>
          </p:cNvPr>
          <p:cNvPicPr>
            <a:picLocks noChangeAspect="1"/>
          </p:cNvPicPr>
          <p:nvPr/>
        </p:nvPicPr>
        <p:blipFill>
          <a:blip r:embed="rId2"/>
          <a:stretch>
            <a:fillRect/>
          </a:stretch>
        </p:blipFill>
        <p:spPr>
          <a:xfrm>
            <a:off x="8743949" y="5016431"/>
            <a:ext cx="2186609" cy="1639957"/>
          </a:xfrm>
          <a:prstGeom prst="rect">
            <a:avLst/>
          </a:prstGeom>
        </p:spPr>
      </p:pic>
    </p:spTree>
    <p:extLst>
      <p:ext uri="{BB962C8B-B14F-4D97-AF65-F5344CB8AC3E}">
        <p14:creationId xmlns:p14="http://schemas.microsoft.com/office/powerpoint/2010/main" val="271957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91E5A0-45B2-48CE-B2FA-AAB8A6B468EA}"/>
              </a:ext>
            </a:extLst>
          </p:cNvPr>
          <p:cNvSpPr>
            <a:spLocks noGrp="1"/>
          </p:cNvSpPr>
          <p:nvPr>
            <p:ph type="title"/>
          </p:nvPr>
        </p:nvSpPr>
        <p:spPr/>
        <p:txBody>
          <a:bodyPr/>
          <a:lstStyle/>
          <a:p>
            <a:r>
              <a:rPr lang="en-US" dirty="0"/>
              <a:t>Student survey results, 117 responses (2021):</a:t>
            </a:r>
          </a:p>
        </p:txBody>
      </p:sp>
      <p:sp>
        <p:nvSpPr>
          <p:cNvPr id="3" name="Content Placeholder 2">
            <a:extLst>
              <a:ext uri="{FF2B5EF4-FFF2-40B4-BE49-F238E27FC236}">
                <a16:creationId xmlns:a16="http://schemas.microsoft.com/office/drawing/2014/main" xmlns="" id="{3253C10B-56F0-4C87-BE48-A3E198A1538E}"/>
              </a:ext>
            </a:extLst>
          </p:cNvPr>
          <p:cNvSpPr>
            <a:spLocks noGrp="1"/>
          </p:cNvSpPr>
          <p:nvPr>
            <p:ph idx="1"/>
          </p:nvPr>
        </p:nvSpPr>
        <p:spPr/>
        <p:txBody>
          <a:bodyPr/>
          <a:lstStyle/>
          <a:p>
            <a:r>
              <a:rPr lang="en-US" b="1" dirty="0">
                <a:solidFill>
                  <a:srgbClr val="FF0000"/>
                </a:solidFill>
              </a:rPr>
              <a:t>38.8</a:t>
            </a:r>
            <a:r>
              <a:rPr lang="en-US" dirty="0"/>
              <a:t>% of students pay $200 for textbooks each semester, and 78.4% also have to purchase a textbook supplement;</a:t>
            </a:r>
          </a:p>
          <a:p>
            <a:r>
              <a:rPr lang="en-US" b="1" dirty="0">
                <a:solidFill>
                  <a:srgbClr val="FF0000"/>
                </a:solidFill>
              </a:rPr>
              <a:t>32.5</a:t>
            </a:r>
            <a:r>
              <a:rPr lang="en-US" dirty="0"/>
              <a:t>% of students have dropped a class because they could not afford the textbook;</a:t>
            </a:r>
          </a:p>
          <a:p>
            <a:r>
              <a:rPr lang="en-US" b="1" dirty="0">
                <a:solidFill>
                  <a:srgbClr val="FF0000"/>
                </a:solidFill>
              </a:rPr>
              <a:t>50.9</a:t>
            </a:r>
            <a:r>
              <a:rPr lang="en-US" dirty="0"/>
              <a:t>% of students have avoided carrying a full load (12 units) because they could not afford the textbooks;</a:t>
            </a:r>
          </a:p>
          <a:p>
            <a:r>
              <a:rPr lang="en-US" b="1" dirty="0">
                <a:solidFill>
                  <a:srgbClr val="FF0000"/>
                </a:solidFill>
              </a:rPr>
              <a:t>99.1</a:t>
            </a:r>
            <a:r>
              <a:rPr lang="en-US" dirty="0"/>
              <a:t>% would choose a course that adopted a free or Low-Cost textbook over a course that did not;</a:t>
            </a:r>
          </a:p>
          <a:p>
            <a:r>
              <a:rPr lang="en-US" b="1" dirty="0">
                <a:solidFill>
                  <a:srgbClr val="FF0000"/>
                </a:solidFill>
              </a:rPr>
              <a:t>77.8</a:t>
            </a:r>
            <a:r>
              <a:rPr lang="en-US" dirty="0"/>
              <a:t>% of students say it is </a:t>
            </a:r>
            <a:r>
              <a:rPr lang="en-US" b="1" dirty="0"/>
              <a:t>not </a:t>
            </a:r>
            <a:r>
              <a:rPr lang="en-US" dirty="0"/>
              <a:t>easy to find courses that adopted free or Low-Cost textbooks in the online course schedule.</a:t>
            </a:r>
          </a:p>
          <a:p>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24006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3B74A-5096-4ECA-8BFD-FE3A31A30768}"/>
              </a:ext>
            </a:extLst>
          </p:cNvPr>
          <p:cNvSpPr>
            <a:spLocks noGrp="1"/>
          </p:cNvSpPr>
          <p:nvPr>
            <p:ph type="title"/>
          </p:nvPr>
        </p:nvSpPr>
        <p:spPr/>
        <p:txBody>
          <a:bodyPr/>
          <a:lstStyle/>
          <a:p>
            <a:r>
              <a:rPr lang="en-US" dirty="0"/>
              <a:t>Current situation with PAWS and ZTC sections:</a:t>
            </a:r>
          </a:p>
        </p:txBody>
      </p:sp>
      <p:sp>
        <p:nvSpPr>
          <p:cNvPr id="3" name="Content Placeholder 2">
            <a:extLst>
              <a:ext uri="{FF2B5EF4-FFF2-40B4-BE49-F238E27FC236}">
                <a16:creationId xmlns:a16="http://schemas.microsoft.com/office/drawing/2014/main" xmlns="" id="{AEF03E6F-E285-428A-966C-F9D6D47FCD53}"/>
              </a:ext>
            </a:extLst>
          </p:cNvPr>
          <p:cNvSpPr>
            <a:spLocks noGrp="1"/>
          </p:cNvSpPr>
          <p:nvPr>
            <p:ph sz="half" idx="1"/>
          </p:nvPr>
        </p:nvSpPr>
        <p:spPr/>
        <p:txBody>
          <a:bodyPr/>
          <a:lstStyle/>
          <a:p>
            <a:r>
              <a:rPr lang="en-US" dirty="0"/>
              <a:t>PAWS ZTC:</a:t>
            </a:r>
          </a:p>
          <a:p>
            <a:endParaRPr lang="en-US" dirty="0"/>
          </a:p>
          <a:p>
            <a:pPr marL="0" indent="0">
              <a:buNone/>
            </a:pPr>
            <a:endParaRPr lang="en-US" dirty="0"/>
          </a:p>
        </p:txBody>
      </p:sp>
      <p:pic>
        <p:nvPicPr>
          <p:cNvPr id="12" name="Content Placeholder 11">
            <a:extLst>
              <a:ext uri="{FF2B5EF4-FFF2-40B4-BE49-F238E27FC236}">
                <a16:creationId xmlns:a16="http://schemas.microsoft.com/office/drawing/2014/main" xmlns="" id="{92795C08-940B-449D-AE03-64E37FC2B438}"/>
              </a:ext>
            </a:extLst>
          </p:cNvPr>
          <p:cNvPicPr>
            <a:picLocks noGrp="1" noChangeAspect="1"/>
          </p:cNvPicPr>
          <p:nvPr>
            <p:ph sz="half" idx="2"/>
          </p:nvPr>
        </p:nvPicPr>
        <p:blipFill>
          <a:blip r:embed="rId2"/>
          <a:stretch>
            <a:fillRect/>
          </a:stretch>
        </p:blipFill>
        <p:spPr>
          <a:xfrm>
            <a:off x="6694654" y="2771192"/>
            <a:ext cx="4168501" cy="876376"/>
          </a:xfrm>
        </p:spPr>
      </p:pic>
      <p:pic>
        <p:nvPicPr>
          <p:cNvPr id="8" name="Picture 7">
            <a:extLst>
              <a:ext uri="{FF2B5EF4-FFF2-40B4-BE49-F238E27FC236}">
                <a16:creationId xmlns:a16="http://schemas.microsoft.com/office/drawing/2014/main" xmlns="" id="{015212AB-582C-4063-AD42-42D1CD0A010B}"/>
              </a:ext>
            </a:extLst>
          </p:cNvPr>
          <p:cNvPicPr>
            <a:picLocks noChangeAspect="1"/>
          </p:cNvPicPr>
          <p:nvPr/>
        </p:nvPicPr>
        <p:blipFill>
          <a:blip r:embed="rId3"/>
          <a:stretch>
            <a:fillRect/>
          </a:stretch>
        </p:blipFill>
        <p:spPr>
          <a:xfrm>
            <a:off x="738943" y="2345005"/>
            <a:ext cx="4541914" cy="1158340"/>
          </a:xfrm>
          <a:prstGeom prst="rect">
            <a:avLst/>
          </a:prstGeom>
        </p:spPr>
      </p:pic>
      <p:pic>
        <p:nvPicPr>
          <p:cNvPr id="10" name="Picture 9">
            <a:extLst>
              <a:ext uri="{FF2B5EF4-FFF2-40B4-BE49-F238E27FC236}">
                <a16:creationId xmlns:a16="http://schemas.microsoft.com/office/drawing/2014/main" xmlns="" id="{0D5DAE8D-D7D0-4103-9EEF-D8D7659ED108}"/>
              </a:ext>
            </a:extLst>
          </p:cNvPr>
          <p:cNvPicPr>
            <a:picLocks noChangeAspect="1"/>
          </p:cNvPicPr>
          <p:nvPr/>
        </p:nvPicPr>
        <p:blipFill>
          <a:blip r:embed="rId4"/>
          <a:stretch>
            <a:fillRect/>
          </a:stretch>
        </p:blipFill>
        <p:spPr>
          <a:xfrm>
            <a:off x="0" y="3978007"/>
            <a:ext cx="7674005" cy="1874682"/>
          </a:xfrm>
          <a:prstGeom prst="rect">
            <a:avLst/>
          </a:prstGeom>
        </p:spPr>
      </p:pic>
    </p:spTree>
    <p:extLst>
      <p:ext uri="{BB962C8B-B14F-4D97-AF65-F5344CB8AC3E}">
        <p14:creationId xmlns:p14="http://schemas.microsoft.com/office/powerpoint/2010/main" val="84832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C8F5BA-9F5E-45B1-B242-41D3E3742B90}"/>
              </a:ext>
            </a:extLst>
          </p:cNvPr>
          <p:cNvSpPr>
            <a:spLocks noGrp="1"/>
          </p:cNvSpPr>
          <p:nvPr>
            <p:ph type="title"/>
          </p:nvPr>
        </p:nvSpPr>
        <p:spPr/>
        <p:txBody>
          <a:bodyPr/>
          <a:lstStyle/>
          <a:p>
            <a:r>
              <a:rPr lang="en-US" dirty="0"/>
              <a:t>Current situation with PAWS self-service and ZTC sections:</a:t>
            </a:r>
          </a:p>
        </p:txBody>
      </p:sp>
      <p:pic>
        <p:nvPicPr>
          <p:cNvPr id="5" name="Content Placeholder 4">
            <a:extLst>
              <a:ext uri="{FF2B5EF4-FFF2-40B4-BE49-F238E27FC236}">
                <a16:creationId xmlns:a16="http://schemas.microsoft.com/office/drawing/2014/main" xmlns="" id="{F1BBC3C4-01EB-4DAE-8F37-55C3D9404EC6}"/>
              </a:ext>
            </a:extLst>
          </p:cNvPr>
          <p:cNvPicPr>
            <a:picLocks noGrp="1" noChangeAspect="1"/>
          </p:cNvPicPr>
          <p:nvPr>
            <p:ph idx="1"/>
          </p:nvPr>
        </p:nvPicPr>
        <p:blipFill>
          <a:blip r:embed="rId2"/>
          <a:stretch>
            <a:fillRect/>
          </a:stretch>
        </p:blipFill>
        <p:spPr>
          <a:xfrm>
            <a:off x="1173360" y="1624884"/>
            <a:ext cx="2758679" cy="1874682"/>
          </a:xfrm>
        </p:spPr>
      </p:pic>
      <p:pic>
        <p:nvPicPr>
          <p:cNvPr id="7" name="Picture 6">
            <a:extLst>
              <a:ext uri="{FF2B5EF4-FFF2-40B4-BE49-F238E27FC236}">
                <a16:creationId xmlns:a16="http://schemas.microsoft.com/office/drawing/2014/main" xmlns="" id="{A7627BD3-925A-49EA-9FC7-7EECD75578BB}"/>
              </a:ext>
            </a:extLst>
          </p:cNvPr>
          <p:cNvPicPr>
            <a:picLocks noChangeAspect="1"/>
          </p:cNvPicPr>
          <p:nvPr/>
        </p:nvPicPr>
        <p:blipFill>
          <a:blip r:embed="rId3"/>
          <a:stretch>
            <a:fillRect/>
          </a:stretch>
        </p:blipFill>
        <p:spPr>
          <a:xfrm>
            <a:off x="2297310" y="3656312"/>
            <a:ext cx="7332465" cy="2820687"/>
          </a:xfrm>
          <a:prstGeom prst="rect">
            <a:avLst/>
          </a:prstGeom>
        </p:spPr>
      </p:pic>
      <p:pic>
        <p:nvPicPr>
          <p:cNvPr id="9" name="Picture 8">
            <a:extLst>
              <a:ext uri="{FF2B5EF4-FFF2-40B4-BE49-F238E27FC236}">
                <a16:creationId xmlns:a16="http://schemas.microsoft.com/office/drawing/2014/main" xmlns="" id="{FA95EAE9-6768-460A-8FBE-E3B904730A14}"/>
              </a:ext>
            </a:extLst>
          </p:cNvPr>
          <p:cNvPicPr>
            <a:picLocks noChangeAspect="1"/>
          </p:cNvPicPr>
          <p:nvPr/>
        </p:nvPicPr>
        <p:blipFill>
          <a:blip r:embed="rId4"/>
          <a:stretch>
            <a:fillRect/>
          </a:stretch>
        </p:blipFill>
        <p:spPr>
          <a:xfrm>
            <a:off x="7094187" y="2083238"/>
            <a:ext cx="1611663" cy="1430761"/>
          </a:xfrm>
          <a:prstGeom prst="rect">
            <a:avLst/>
          </a:prstGeom>
        </p:spPr>
      </p:pic>
    </p:spTree>
    <p:extLst>
      <p:ext uri="{BB962C8B-B14F-4D97-AF65-F5344CB8AC3E}">
        <p14:creationId xmlns:p14="http://schemas.microsoft.com/office/powerpoint/2010/main" val="36252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D84564-031C-4628-A82C-9CDD71B42190}"/>
              </a:ext>
            </a:extLst>
          </p:cNvPr>
          <p:cNvSpPr>
            <a:spLocks noGrp="1"/>
          </p:cNvSpPr>
          <p:nvPr>
            <p:ph type="title"/>
          </p:nvPr>
        </p:nvSpPr>
        <p:spPr/>
        <p:txBody>
          <a:bodyPr/>
          <a:lstStyle/>
          <a:p>
            <a:r>
              <a:rPr lang="en-US" dirty="0"/>
              <a:t>Current situation with PAWS and Low-Cost:</a:t>
            </a:r>
          </a:p>
        </p:txBody>
      </p:sp>
      <p:pic>
        <p:nvPicPr>
          <p:cNvPr id="5" name="Content Placeholder 4">
            <a:extLst>
              <a:ext uri="{FF2B5EF4-FFF2-40B4-BE49-F238E27FC236}">
                <a16:creationId xmlns:a16="http://schemas.microsoft.com/office/drawing/2014/main" xmlns="" id="{AE6FC168-C95F-4F4D-8C6D-0C8C88B16733}"/>
              </a:ext>
            </a:extLst>
          </p:cNvPr>
          <p:cNvPicPr>
            <a:picLocks noGrp="1" noChangeAspect="1"/>
          </p:cNvPicPr>
          <p:nvPr>
            <p:ph idx="1"/>
          </p:nvPr>
        </p:nvPicPr>
        <p:blipFill>
          <a:blip r:embed="rId2"/>
          <a:stretch>
            <a:fillRect/>
          </a:stretch>
        </p:blipFill>
        <p:spPr>
          <a:xfrm>
            <a:off x="1744603" y="3196530"/>
            <a:ext cx="8702794" cy="1379340"/>
          </a:xfrm>
        </p:spPr>
      </p:pic>
      <p:pic>
        <p:nvPicPr>
          <p:cNvPr id="6" name="Content Placeholder 11">
            <a:extLst>
              <a:ext uri="{FF2B5EF4-FFF2-40B4-BE49-F238E27FC236}">
                <a16:creationId xmlns:a16="http://schemas.microsoft.com/office/drawing/2014/main" xmlns="" id="{210F468D-47D6-4540-A202-651BA9814D91}"/>
              </a:ext>
            </a:extLst>
          </p:cNvPr>
          <p:cNvPicPr>
            <a:picLocks noChangeAspect="1"/>
          </p:cNvPicPr>
          <p:nvPr/>
        </p:nvPicPr>
        <p:blipFill>
          <a:blip r:embed="rId3"/>
          <a:stretch>
            <a:fillRect/>
          </a:stretch>
        </p:blipFill>
        <p:spPr>
          <a:xfrm>
            <a:off x="3113254" y="5409617"/>
            <a:ext cx="4168501" cy="876376"/>
          </a:xfrm>
          <a:prstGeom prst="rect">
            <a:avLst/>
          </a:prstGeom>
        </p:spPr>
      </p:pic>
    </p:spTree>
    <p:extLst>
      <p:ext uri="{BB962C8B-B14F-4D97-AF65-F5344CB8AC3E}">
        <p14:creationId xmlns:p14="http://schemas.microsoft.com/office/powerpoint/2010/main" val="50226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www.w3.org/XML/1998/namespace"/>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4873beb7-5857-4685-be1f-d57550cc96cc"/>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131</TotalTime>
  <Words>557</Words>
  <Application>Microsoft Office PowerPoint</Application>
  <PresentationFormat>Widescreen</PresentationFormat>
  <Paragraphs>64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Euphemia</vt:lpstr>
      <vt:lpstr>Plantagenet Cherokee</vt:lpstr>
      <vt:lpstr>Wingdings</vt:lpstr>
      <vt:lpstr>Academic Literature 16x9</vt:lpstr>
      <vt:lpstr>Open Educational Resources and Low-cost resources at Hartnell College</vt:lpstr>
      <vt:lpstr>PowerPoint Presentation</vt:lpstr>
      <vt:lpstr>OER is subject to the 5 Rs:</vt:lpstr>
      <vt:lpstr>Low-Cost textbooks:</vt:lpstr>
      <vt:lpstr>OER and Low-Cost resources support equity for students:</vt:lpstr>
      <vt:lpstr>Student survey results, 117 responses (2021):</vt:lpstr>
      <vt:lpstr>Current situation with PAWS and ZTC sections:</vt:lpstr>
      <vt:lpstr>Current situation with PAWS self-service and ZTC sections:</vt:lpstr>
      <vt:lpstr>Current situation with PAWS and Low-Cost:</vt:lpstr>
      <vt:lpstr>Current situation with PAWS self-service and Low-Cost:</vt:lpstr>
      <vt:lpstr>Improvements requested from Dean/ITR:</vt:lpstr>
      <vt:lpstr>Suggested improvements to planning process (Deans/ITR):</vt:lpstr>
      <vt:lpstr>Governor Newsom has made $115 million available to support lowering textbook costs for students:</vt:lpstr>
      <vt:lpstr>ASCCC recommends a local resolution supporting OER/LCT:</vt:lpstr>
      <vt:lpstr>Resolution 21-3:</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Educational Resources and Low-cost resources at Hartnell College</dc:title>
  <dc:creator>Lisa Storm</dc:creator>
  <cp:lastModifiedBy>Cynthia Ainsworth</cp:lastModifiedBy>
  <cp:revision>18</cp:revision>
  <dcterms:created xsi:type="dcterms:W3CDTF">2021-11-22T15:10:29Z</dcterms:created>
  <dcterms:modified xsi:type="dcterms:W3CDTF">2021-11-22T23:04:17Z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