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2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66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Quicksand Bold" charset="0"/>
      <p:bold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3693030"/>
            <a:chOff x="0" y="0"/>
            <a:chExt cx="9144000" cy="369303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6192207" cy="360045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0" y="3600451"/>
              <a:ext cx="6192207" cy="92579"/>
            </a:xfrm>
            <a:prstGeom prst="rect">
              <a:avLst/>
            </a:prstGeom>
            <a:solidFill>
              <a:srgbClr val="E3912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92207" y="3600450"/>
              <a:ext cx="2951793" cy="92580"/>
            </a:xfrm>
            <a:prstGeom prst="rect">
              <a:avLst/>
            </a:prstGeom>
            <a:solidFill>
              <a:srgbClr val="4D1A28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C0504D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279" y="4447853"/>
            <a:ext cx="908595" cy="1255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28600" y="1266825"/>
            <a:ext cx="5715000" cy="5334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</a:lstStyle>
          <a:p>
            <a:r>
              <a:rPr lang="en-US" dirty="0" smtClean="0"/>
              <a:t>Click to add Presenter Name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28600" y="228600"/>
            <a:ext cx="5715000" cy="561653"/>
          </a:xfrm>
        </p:spPr>
        <p:txBody>
          <a:bodyPr>
            <a:normAutofit/>
          </a:bodyPr>
          <a:lstStyle>
            <a:lvl1pPr marL="0" indent="0" algn="l">
              <a:buNone/>
              <a:defRPr sz="2800" baseline="0">
                <a:solidFill>
                  <a:schemeClr val="bg1">
                    <a:lumMod val="95000"/>
                  </a:schemeClr>
                </a:solidFill>
                <a:latin typeface="Quicksand Bold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6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6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6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6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" y="2819400"/>
            <a:ext cx="3502025" cy="4572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" y="1800225"/>
            <a:ext cx="4572000" cy="381000"/>
          </a:xfrm>
        </p:spPr>
        <p:txBody>
          <a:bodyPr>
            <a:normAutofit/>
          </a:bodyPr>
          <a:lstStyle>
            <a:lvl1pPr>
              <a:defRPr sz="1800" b="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title or department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 hasCustomPrompt="1"/>
          </p:nvPr>
        </p:nvSpPr>
        <p:spPr>
          <a:xfrm>
            <a:off x="6192838" y="0"/>
            <a:ext cx="2951162" cy="36004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37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31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FCB816"/>
              </a:buCl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647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9" y="0"/>
            <a:ext cx="6170141" cy="685800"/>
          </a:xfrm>
        </p:spPr>
        <p:txBody>
          <a:bodyPr anchor="ctr">
            <a:normAutofit/>
          </a:bodyPr>
          <a:lstStyle>
            <a:lvl1pPr algn="l">
              <a:defRPr sz="2400" b="1" cap="all" baseline="0"/>
            </a:lvl1pPr>
          </a:lstStyle>
          <a:p>
            <a:r>
              <a:rPr lang="en-US" dirty="0" smtClean="0"/>
              <a:t>Click to edit 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1066800"/>
            <a:ext cx="7772400" cy="5181600"/>
          </a:xfr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355472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400"/>
            </a:lvl2pPr>
            <a:lvl3pPr>
              <a:buClr>
                <a:srgbClr val="FCB816"/>
              </a:buCl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1530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column title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Clr>
                <a:srgbClr val="7D183F"/>
              </a:buClr>
              <a:buFont typeface="Arial" panose="020B0604020202020204" pitchFamily="34" charset="0"/>
              <a:buChar char="•"/>
              <a:defRPr sz="2000"/>
            </a:lvl2pPr>
            <a:lvl3pPr>
              <a:buClr>
                <a:srgbClr val="FCB816"/>
              </a:buCl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057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38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828800" y="9906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to insert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828800" y="5257800"/>
            <a:ext cx="5486400" cy="1143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0619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9144000" cy="776445"/>
            <a:chOff x="0" y="0"/>
            <a:chExt cx="9144000" cy="776445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0"/>
              <a:ext cx="9144000" cy="776445"/>
              <a:chOff x="0" y="0"/>
              <a:chExt cx="9144000" cy="776445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6192207" cy="683866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0" y="683866"/>
                <a:ext cx="6192207" cy="92579"/>
              </a:xfrm>
              <a:prstGeom prst="rect">
                <a:avLst/>
              </a:prstGeom>
              <a:solidFill>
                <a:srgbClr val="E3912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6192207" y="683865"/>
                <a:ext cx="2951793" cy="92580"/>
              </a:xfrm>
              <a:prstGeom prst="rect">
                <a:avLst/>
              </a:prstGeom>
              <a:solidFill>
                <a:srgbClr val="4D1A28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  <p:pic>
          <p:nvPicPr>
            <p:cNvPr id="9" name="Picture 8" descr="Hartnell Logo CMYK 121813.eps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574" y="148552"/>
              <a:ext cx="463111" cy="439685"/>
            </a:xfrm>
            <a:prstGeom prst="rect">
              <a:avLst/>
            </a:prstGeom>
          </p:spPr>
        </p:pic>
        <p:pic>
          <p:nvPicPr>
            <p:cNvPr id="10" name="Picture 9" descr="Hartnell Logo RGB-Horz 101314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0177" b="6844"/>
            <a:stretch/>
          </p:blipFill>
          <p:spPr>
            <a:xfrm>
              <a:off x="6838151" y="237585"/>
              <a:ext cx="2159311" cy="229444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537284" y="6203646"/>
            <a:ext cx="5535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GROWING LEADERS </a:t>
            </a:r>
            <a:r>
              <a:rPr kumimoji="0" lang="en-US" sz="1400" b="0" i="1" u="none" strike="noStrike" kern="0" cap="none" spc="0" normalizeH="0" baseline="30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Opportunity</a:t>
            </a:r>
            <a:r>
              <a:rPr kumimoji="0" lang="en-US" sz="1400" b="0" i="1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 Engagement. Achievement.    </a:t>
            </a:r>
            <a:r>
              <a:rPr kumimoji="0" lang="en-US" sz="1400" b="0" i="1" u="none" strike="noStrike" kern="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www.hartnell.edu</a:t>
            </a:r>
            <a:endParaRPr kumimoji="0" lang="en-US" sz="1400" b="0" i="1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773" y="16737"/>
            <a:ext cx="6165434" cy="667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6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kern="1200" baseline="0">
          <a:solidFill>
            <a:schemeClr val="bg1">
              <a:lumMod val="95000"/>
            </a:schemeClr>
          </a:solidFill>
          <a:latin typeface="Quicksand Bold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Quicksand Bol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266825"/>
            <a:ext cx="5715000" cy="819472"/>
          </a:xfrm>
        </p:spPr>
        <p:txBody>
          <a:bodyPr>
            <a:normAutofit/>
          </a:bodyPr>
          <a:lstStyle/>
          <a:p>
            <a:r>
              <a:rPr lang="en-US" dirty="0" smtClean="0"/>
              <a:t>Dr. Brian </a:t>
            </a:r>
            <a:r>
              <a:rPr lang="en-US" dirty="0" err="1" smtClean="0"/>
              <a:t>Lofman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</a:t>
            </a:r>
            <a:r>
              <a:rPr lang="en-US" dirty="0" smtClean="0"/>
              <a:t>. Jason Hough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Code of Communication Conduct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03/09/21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r="26917"/>
          <a:stretch>
            <a:fillRect/>
          </a:stretch>
        </p:blipFill>
        <p:spPr/>
      </p:pic>
      <p:sp>
        <p:nvSpPr>
          <p:cNvPr id="7" name="Text Placeholder 4"/>
          <p:cNvSpPr txBox="1">
            <a:spLocks/>
          </p:cNvSpPr>
          <p:nvPr/>
        </p:nvSpPr>
        <p:spPr>
          <a:xfrm>
            <a:off x="206476" y="2086297"/>
            <a:ext cx="5737123" cy="35210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0" i="1" kern="1200" baseline="0">
                <a:solidFill>
                  <a:schemeClr val="bg1"/>
                </a:solidFill>
                <a:latin typeface="Quicksand Bold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 baseline="0">
                <a:solidFill>
                  <a:schemeClr val="tx1"/>
                </a:solidFill>
                <a:latin typeface="Quicksand Bold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CAMPAIGN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course shell has been set up in Canvas that can provide training on the seven different areas.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814" y="1905000"/>
            <a:ext cx="5480371" cy="45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Code of Communication Conduct is currently being presented to key stakeholder groups and committees: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Presidential Cabinet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College Planning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Academic Affairs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Academic Senate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California Schools Employee Association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Student Senate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4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pilot of the training will begin in March/April to include the following: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administrators/Board members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faculty members (full and part-time)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classified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non-classified staff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10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02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timeline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Pilot and rollout:</a:t>
            </a:r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Feedback </a:t>
            </a:r>
            <a:r>
              <a:rPr lang="en-US" dirty="0"/>
              <a:t>from constituents received by 03/17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</a:t>
            </a:r>
            <a:r>
              <a:rPr lang="en-US" dirty="0" smtClean="0"/>
              <a:t>training modules completed and live </a:t>
            </a:r>
            <a:r>
              <a:rPr lang="en-US" dirty="0"/>
              <a:t>by 03/28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Pilot modules </a:t>
            </a:r>
            <a:r>
              <a:rPr lang="en-US" dirty="0" smtClean="0"/>
              <a:t>open </a:t>
            </a:r>
            <a:r>
              <a:rPr lang="en-US" dirty="0"/>
              <a:t>to trial participants on 03/29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Participants to complete modules by 04/11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Data analyzed and summarized by 04/18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Presentations of trial data </a:t>
            </a:r>
            <a:r>
              <a:rPr lang="en-US" dirty="0" smtClean="0"/>
              <a:t>04/19-04/29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Planning for campus wide rollout May-July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Training available for all stakeholders fall 2021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9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356499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our ISER response to Standard I of the ACCJC accreditation assessment, “Mission, Academic Quality and Institutional Effectiveness, and Integrity”, it includes:</a:t>
            </a:r>
          </a:p>
          <a:p>
            <a:endParaRPr lang="en-US" dirty="0" smtClean="0"/>
          </a:p>
          <a:p>
            <a:r>
              <a:rPr lang="en-US" dirty="0"/>
              <a:t>	</a:t>
            </a:r>
            <a:r>
              <a:rPr lang="en-US" sz="1800" i="1" dirty="0" smtClean="0"/>
              <a:t>The </a:t>
            </a:r>
            <a:r>
              <a:rPr lang="en-US" sz="1800" i="1" dirty="0"/>
              <a:t>institution demonstrates integrity in all </a:t>
            </a:r>
            <a:r>
              <a:rPr lang="en-US" sz="1800" i="1" dirty="0" smtClean="0"/>
              <a:t>policies</a:t>
            </a:r>
            <a:r>
              <a:rPr lang="en-US" sz="1800" i="1" dirty="0"/>
              <a:t>, </a:t>
            </a:r>
            <a:r>
              <a:rPr lang="en-US" sz="1800" i="1" dirty="0" smtClean="0"/>
              <a:t>	actions</a:t>
            </a:r>
            <a:r>
              <a:rPr lang="en-US" sz="1800" i="1" dirty="0"/>
              <a:t>, and </a:t>
            </a:r>
            <a:r>
              <a:rPr lang="en-US" sz="1800" i="1" dirty="0" smtClean="0"/>
              <a:t>communication.</a:t>
            </a:r>
          </a:p>
          <a:p>
            <a:endParaRPr lang="en-US" sz="18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our college’s list of values, it includes “Ethics and Integrity”:</a:t>
            </a:r>
          </a:p>
          <a:p>
            <a:endParaRPr lang="en-US" dirty="0"/>
          </a:p>
          <a:p>
            <a:pPr lvl="1"/>
            <a:r>
              <a:rPr lang="en-US" dirty="0" smtClean="0"/>
              <a:t>	</a:t>
            </a:r>
            <a:r>
              <a:rPr lang="en-US" i="1" dirty="0" smtClean="0">
                <a:solidFill>
                  <a:schemeClr val="tx1"/>
                </a:solidFill>
              </a:rPr>
              <a:t>We commit to respect, civility, honesty, responsibility, and 	transparency in all actions and communications.</a:t>
            </a:r>
          </a:p>
          <a:p>
            <a:pPr lvl="1"/>
            <a:endParaRPr lang="en-US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2019-2024 Strategic Plan includes strategies necessary to improve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297504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Rationale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Hartnell</a:t>
            </a:r>
            <a:r>
              <a:rPr lang="en-US" dirty="0"/>
              <a:t> College requested a Partnership Resource Team (PRT) through the Chancellor’s Office’s Institutional Effectiveness Partnership Initiative (IEPI). 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College was notified the request was approved and developed an Innovation &amp; Effectiveness (I&amp;E) implementation Plan. 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key aspect of the plan focuses on “employee engagement”, including improving communication between employee stakeholders.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Various conflictual communication issues have occurred at the college the past year, involving various stakeholders across campus.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17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Dr. </a:t>
            </a:r>
            <a:r>
              <a:rPr lang="en-US" dirty="0" err="1" smtClean="0"/>
              <a:t>Lofman</a:t>
            </a:r>
            <a:r>
              <a:rPr lang="en-US" dirty="0" smtClean="0"/>
              <a:t> and Dr. Hough collaborated to determine top priorities.</a:t>
            </a:r>
            <a:endParaRPr lang="en-US" dirty="0"/>
          </a:p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How do we define engagement and responsiveness?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Who are the key stakeholders for this endeavor?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What types of communication standards should be recommended?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Communication Studies literature was reviewed for recommended standards.</a:t>
            </a:r>
          </a:p>
          <a:p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Intrapersonal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Interpersonal Communication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Organizational Communication</a:t>
            </a:r>
          </a:p>
        </p:txBody>
      </p:sp>
    </p:spTree>
    <p:extLst>
      <p:ext uri="{BB962C8B-B14F-4D97-AF65-F5344CB8AC3E}">
        <p14:creationId xmlns:p14="http://schemas.microsoft.com/office/powerpoint/2010/main" val="12471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approach (cont’d)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Existing APs and BPs were reviewed to avoid ignorance of existing institutional standards.</a:t>
            </a:r>
          </a:p>
          <a:p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 3720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AP 3900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BP 4030</a:t>
            </a:r>
          </a:p>
          <a:p>
            <a:pPr lvl="1"/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Sister </a:t>
            </a:r>
            <a:r>
              <a:rPr lang="en-US" dirty="0"/>
              <a:t>institutions were reviewed for best practices and possible templates.</a:t>
            </a:r>
          </a:p>
          <a:p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City College of San Francisco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Grossmont College</a:t>
            </a:r>
            <a:endParaRPr lang="en-US" dirty="0">
              <a:solidFill>
                <a:schemeClr val="tx1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Las </a:t>
            </a:r>
            <a:r>
              <a:rPr lang="en-US" dirty="0" err="1" smtClean="0">
                <a:solidFill>
                  <a:schemeClr val="tx1"/>
                </a:solidFill>
              </a:rPr>
              <a:t>Positas</a:t>
            </a:r>
            <a:r>
              <a:rPr lang="en-US" dirty="0" smtClean="0">
                <a:solidFill>
                  <a:schemeClr val="tx1"/>
                </a:solidFill>
              </a:rPr>
              <a:t> College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Modesto Junior College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reviewing the literature, standards, and existing practices, it was determined communication standards should be handled as values versus dictates.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standards should focus on positive behaviors.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Communication standards should be simple to learn and universal in application.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77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 (CONT’D)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8460"/>
            <a:ext cx="9144000" cy="252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6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PROPOSAL (CONT’D)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543" y="1499198"/>
            <a:ext cx="9266201" cy="39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95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CAMPAIGN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823298"/>
            <a:ext cx="8458200" cy="59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rtnell Presentation Template - with title image -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Hartnell Presentation Template - with title image - final (1)</Template>
  <TotalTime>588</TotalTime>
  <Words>516</Words>
  <Application>Microsoft Office PowerPoint</Application>
  <PresentationFormat>On-screen Show (4:3)</PresentationFormat>
  <Paragraphs>96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Quicksand Bold</vt:lpstr>
      <vt:lpstr>Arial</vt:lpstr>
      <vt:lpstr>Hartnell Presentation Template - with title image - final</vt:lpstr>
      <vt:lpstr>Dr. Brian Lofman Dr. Jason Hough</vt:lpstr>
      <vt:lpstr>rationale</vt:lpstr>
      <vt:lpstr>Rationale (cont’d)</vt:lpstr>
      <vt:lpstr>The approach</vt:lpstr>
      <vt:lpstr>The approach (cont’d)</vt:lpstr>
      <vt:lpstr>The proposal</vt:lpstr>
      <vt:lpstr>THE PROPOSAL (CONT’D)</vt:lpstr>
      <vt:lpstr>THE PROPOSAL (CONT’D)</vt:lpstr>
      <vt:lpstr>THE CAMPAIGN</vt:lpstr>
      <vt:lpstr>THE CAMPAIGN (CONT’D)</vt:lpstr>
      <vt:lpstr>The TIMELINE</vt:lpstr>
      <vt:lpstr>The timeline (cont’d)</vt:lpstr>
      <vt:lpstr>The timeline (cont’d)</vt:lpstr>
      <vt:lpstr>Questions?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Clint Cowden</dc:title>
  <dc:creator>user</dc:creator>
  <cp:lastModifiedBy>hartnell</cp:lastModifiedBy>
  <cp:revision>47</cp:revision>
  <dcterms:created xsi:type="dcterms:W3CDTF">2021-01-12T17:56:31Z</dcterms:created>
  <dcterms:modified xsi:type="dcterms:W3CDTF">2021-03-09T22:23:13Z</dcterms:modified>
</cp:coreProperties>
</file>