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87" r:id="rId5"/>
    <p:sldId id="286" r:id="rId6"/>
    <p:sldId id="281" r:id="rId7"/>
    <p:sldId id="285" r:id="rId8"/>
    <p:sldId id="262" r:id="rId9"/>
  </p:sldIdLst>
  <p:sldSz cx="9144000" cy="6858000" type="screen4x3"/>
  <p:notesSz cx="6858000" cy="9144000"/>
  <p:embeddedFontLs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Wingdings 3" panose="05040102010807070707" pitchFamily="18" charset="2"/>
      <p:regular r:id="rId15"/>
    </p:embeddedFont>
    <p:embeddedFont>
      <p:font typeface="Quicksand Bold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6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7FDB0-7219-4C5C-91DA-593DCEB49198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6AA4C-F6F3-4365-92A8-52923ACF7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7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(not just expressed once to push buttons)</a:t>
            </a:r>
          </a:p>
          <a:p>
            <a:r>
              <a:rPr lang="en-US" dirty="0" smtClean="0"/>
              <a:t>thoughts such as, “Women should be barefoot and pregnant,” “Gays are an</a:t>
            </a:r>
          </a:p>
          <a:p>
            <a:r>
              <a:rPr lang="en-US" dirty="0" smtClean="0"/>
              <a:t>abomination to God and should be punished,” “Muslims are all terrorists and</a:t>
            </a:r>
          </a:p>
          <a:p>
            <a:r>
              <a:rPr lang="en-US" dirty="0" smtClean="0"/>
              <a:t>should be wiped off the earth.”</a:t>
            </a:r>
          </a:p>
          <a:p>
            <a:r>
              <a:rPr lang="en-US" dirty="0" smtClean="0"/>
              <a:t>to staff, faculty or students, such as “I am going to</a:t>
            </a:r>
          </a:p>
          <a:p>
            <a:r>
              <a:rPr lang="en-US" dirty="0" smtClean="0"/>
              <a:t>kick your ass” or “If you say that again, I will end you.”</a:t>
            </a:r>
          </a:p>
          <a:p>
            <a:r>
              <a:rPr lang="en-US" dirty="0" smtClean="0"/>
              <a:t>such as sitting with arms</a:t>
            </a:r>
          </a:p>
          <a:p>
            <a:r>
              <a:rPr lang="en-US" dirty="0" smtClean="0"/>
              <a:t>crossed, glaring or staring at staff, and refusing to speak or respond to questions</a:t>
            </a:r>
          </a:p>
          <a:p>
            <a:r>
              <a:rPr lang="en-US" dirty="0" smtClean="0"/>
              <a:t>or directives.</a:t>
            </a:r>
          </a:p>
          <a:p>
            <a:r>
              <a:rPr lang="en-US" dirty="0" smtClean="0"/>
              <a:t>such as cutting or burning, including during a meeting or</a:t>
            </a:r>
          </a:p>
          <a:p>
            <a:r>
              <a:rPr lang="en-US" dirty="0" smtClean="0"/>
              <a:t>class, or exposing previously unexposed self-injuries.</a:t>
            </a:r>
          </a:p>
          <a:p>
            <a:r>
              <a:rPr lang="en-US" dirty="0" smtClean="0"/>
              <a:t>Overuse of an office or staff function or time; especially when already instructed</a:t>
            </a:r>
          </a:p>
          <a:p>
            <a:r>
              <a:rPr lang="en-US" dirty="0" smtClean="0"/>
              <a:t>not to overuse the staff or office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6AA4C-F6F3-4365-92A8-52923ACF76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7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while talking and/or repeated asking of irrelevant, off-topic</a:t>
            </a:r>
          </a:p>
          <a:p>
            <a:r>
              <a:rPr lang="en-US" dirty="0" smtClean="0"/>
              <a:t>questions.</a:t>
            </a:r>
          </a:p>
          <a:p>
            <a:r>
              <a:rPr lang="en-US" dirty="0" smtClean="0"/>
              <a:t>● Interruptions in conversation, frequent unnecessary use of the restroom or smoke</a:t>
            </a:r>
          </a:p>
          <a:p>
            <a:r>
              <a:rPr lang="en-US" dirty="0" smtClean="0"/>
              <a:t>breaks that have a student up and down in class,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6AA4C-F6F3-4365-92A8-52923ACF76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3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The </a:t>
            </a:r>
            <a:r>
              <a:rPr lang="en-US" sz="1200" dirty="0" smtClean="0"/>
              <a:t>statement</a:t>
            </a:r>
            <a:r>
              <a:rPr lang="en-US" sz="1200" dirty="0" smtClean="0">
                <a:solidFill>
                  <a:schemeClr val="tx1"/>
                </a:solidFill>
              </a:rPr>
              <a:t> needs to be non-authoritarian but very clear regarding your attendance policy, lateness to class policy, respecting everyone’s opinions in class and respecting one another, cell phone policy, no-talking while someone else is talking, </a:t>
            </a:r>
            <a:r>
              <a:rPr lang="en-US" sz="1200" dirty="0" err="1" smtClean="0">
                <a:solidFill>
                  <a:schemeClr val="tx1"/>
                </a:solidFill>
              </a:rPr>
              <a:t>etc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6AA4C-F6F3-4365-92A8-52923ACF76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5703482"/>
            <a:chOff x="0" y="0"/>
            <a:chExt cx="9144000" cy="570348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2207" y="0"/>
              <a:ext cx="2951793" cy="3600450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279" y="4447853"/>
              <a:ext cx="908595" cy="12556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266825"/>
            <a:ext cx="5715000" cy="5334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</a:lstStyle>
          <a:p>
            <a:r>
              <a:rPr lang="en-US" dirty="0" smtClean="0"/>
              <a:t>Click to add Presenter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28600"/>
            <a:ext cx="5715000" cy="56165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6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www.hartnell.edu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819400"/>
            <a:ext cx="3502025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800225"/>
            <a:ext cx="4572000" cy="381000"/>
          </a:xfrm>
        </p:spPr>
        <p:txBody>
          <a:bodyPr>
            <a:normAutofit/>
          </a:bodyPr>
          <a:lstStyle>
            <a:lvl1pPr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or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FCB816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4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" y="0"/>
            <a:ext cx="6170141" cy="685800"/>
          </a:xfrm>
        </p:spPr>
        <p:txBody>
          <a:bodyPr anchor="ctr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066800"/>
            <a:ext cx="7772400" cy="51816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472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3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57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8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" name="Picture 8" descr="Hartnell Logo CMYK 121813.eps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74" y="148552"/>
              <a:ext cx="463111" cy="439685"/>
            </a:xfrm>
            <a:prstGeom prst="rect">
              <a:avLst/>
            </a:prstGeom>
          </p:spPr>
        </p:pic>
        <p:pic>
          <p:nvPicPr>
            <p:cNvPr id="10" name="Picture 9" descr="Hartnell Logo RGB-Horz 10131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77" b="6844"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4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www.hartnell.edu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>
              <a:lumMod val="95000"/>
            </a:schemeClr>
          </a:solidFill>
          <a:latin typeface="Quicksand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5715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Augustine </a:t>
            </a:r>
            <a:r>
              <a:rPr lang="en-US" dirty="0"/>
              <a:t>Nevarez</a:t>
            </a:r>
            <a:br>
              <a:rPr lang="en-US" dirty="0"/>
            </a:br>
            <a:r>
              <a:rPr lang="en-US" dirty="0" smtClean="0"/>
              <a:t> Director </a:t>
            </a:r>
            <a:r>
              <a:rPr lang="en-US" dirty="0"/>
              <a:t>of Student Affairs – Student Life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5867400" cy="1295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Basic Needs Center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447192"/>
            <a:ext cx="6477000" cy="677008"/>
          </a:xfrm>
        </p:spPr>
        <p:txBody>
          <a:bodyPr>
            <a:normAutofit lnSpcReduction="10000"/>
          </a:bodyPr>
          <a:lstStyle/>
          <a:p>
            <a:r>
              <a:rPr lang="en-US" i="0" dirty="0" smtClean="0"/>
              <a:t>Bronwyn Moreno</a:t>
            </a:r>
          </a:p>
          <a:p>
            <a:r>
              <a:rPr lang="en-US" i="0" dirty="0"/>
              <a:t>Director of Student Affairs – </a:t>
            </a:r>
            <a:r>
              <a:rPr lang="en-US" i="0" dirty="0" smtClean="0"/>
              <a:t>Equity Programs</a:t>
            </a:r>
          </a:p>
          <a:p>
            <a:endParaRPr lang="en-US" b="1" dirty="0"/>
          </a:p>
        </p:txBody>
      </p:sp>
      <p:sp>
        <p:nvSpPr>
          <p:cNvPr id="7" name="object 18"/>
          <p:cNvSpPr/>
          <p:nvPr/>
        </p:nvSpPr>
        <p:spPr>
          <a:xfrm>
            <a:off x="5896709" y="4572000"/>
            <a:ext cx="990599" cy="99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s://www.cccco.edu/assets/img/CCCCO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21" y="4656991"/>
            <a:ext cx="2288180" cy="86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5" dirty="0"/>
              <a:t>Purpose</a:t>
            </a:r>
            <a:r>
              <a:rPr lang="en-US" spc="10" dirty="0"/>
              <a:t> </a:t>
            </a:r>
            <a:r>
              <a:rPr lang="en-US" spc="-5" dirty="0"/>
              <a:t>of	</a:t>
            </a:r>
            <a:r>
              <a:rPr lang="en-US" dirty="0"/>
              <a:t>the </a:t>
            </a:r>
            <a:r>
              <a:rPr lang="en-US" spc="-5" dirty="0"/>
              <a:t>Basic Needs</a:t>
            </a:r>
            <a:r>
              <a:rPr lang="en-US" spc="-55" dirty="0"/>
              <a:t> </a:t>
            </a:r>
            <a:r>
              <a:rPr lang="en-US" spc="-5" dirty="0"/>
              <a:t>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43000"/>
            <a:ext cx="7772400" cy="4038600"/>
          </a:xfrm>
        </p:spPr>
        <p:txBody>
          <a:bodyPr>
            <a:norm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latin typeface="Corbel" panose="020B0503020204020204" pitchFamily="34" charset="0"/>
                <a:cs typeface="Courier New"/>
              </a:rPr>
              <a:t>The </a:t>
            </a:r>
            <a:r>
              <a:rPr lang="en-US" sz="2800" spc="-10" dirty="0">
                <a:latin typeface="Corbel" panose="020B0503020204020204" pitchFamily="34" charset="0"/>
                <a:cs typeface="Courier New"/>
              </a:rPr>
              <a:t>Basic Needs </a:t>
            </a:r>
            <a:r>
              <a:rPr lang="en-US" sz="2800" spc="-5" dirty="0">
                <a:latin typeface="Corbel" panose="020B0503020204020204" pitchFamily="34" charset="0"/>
                <a:cs typeface="Courier New"/>
              </a:rPr>
              <a:t>for</a:t>
            </a:r>
            <a:r>
              <a:rPr lang="en-US" sz="2800" spc="-70" dirty="0">
                <a:latin typeface="Corbel" panose="020B0503020204020204" pitchFamily="34" charset="0"/>
                <a:cs typeface="Courier New"/>
              </a:rPr>
              <a:t> </a:t>
            </a:r>
            <a:r>
              <a:rPr lang="en-US" sz="2800" spc="-10" dirty="0">
                <a:latin typeface="Corbel" panose="020B0503020204020204" pitchFamily="34" charset="0"/>
                <a:cs typeface="Courier New"/>
              </a:rPr>
              <a:t>Postsecondary</a:t>
            </a:r>
            <a:endParaRPr lang="en-US" sz="2800" dirty="0">
              <a:latin typeface="Corbel" panose="020B0503020204020204" pitchFamily="34" charset="0"/>
              <a:cs typeface="Courier New"/>
            </a:endParaRPr>
          </a:p>
          <a:p>
            <a:pPr marL="12700" marR="5080">
              <a:lnSpc>
                <a:spcPct val="120000"/>
              </a:lnSpc>
            </a:pPr>
            <a:r>
              <a:rPr lang="en-US" sz="2800" spc="-10" dirty="0">
                <a:latin typeface="Corbel" panose="020B0503020204020204" pitchFamily="34" charset="0"/>
                <a:cs typeface="Courier New"/>
              </a:rPr>
              <a:t>Students Program provides grants </a:t>
            </a:r>
            <a:r>
              <a:rPr lang="en-US" sz="2800" spc="-5" dirty="0">
                <a:latin typeface="Corbel" panose="020B0503020204020204" pitchFamily="34" charset="0"/>
                <a:cs typeface="Courier New"/>
              </a:rPr>
              <a:t>to  </a:t>
            </a:r>
            <a:r>
              <a:rPr lang="en-US" sz="2800" spc="-10" dirty="0">
                <a:latin typeface="Corbel" panose="020B0503020204020204" pitchFamily="34" charset="0"/>
                <a:cs typeface="Courier New"/>
              </a:rPr>
              <a:t>eligible institutions </a:t>
            </a:r>
            <a:r>
              <a:rPr lang="en-US" sz="2800" spc="-5" dirty="0">
                <a:latin typeface="Corbel" panose="020B0503020204020204" pitchFamily="34" charset="0"/>
                <a:cs typeface="Courier New"/>
              </a:rPr>
              <a:t>of </a:t>
            </a:r>
            <a:r>
              <a:rPr lang="en-US" sz="2800" spc="-10" dirty="0">
                <a:latin typeface="Corbel" panose="020B0503020204020204" pitchFamily="34" charset="0"/>
                <a:cs typeface="Courier New"/>
              </a:rPr>
              <a:t>higher  education (IHEs) </a:t>
            </a:r>
            <a:r>
              <a:rPr lang="en-US" sz="2800" spc="-5" dirty="0">
                <a:latin typeface="Corbel" panose="020B0503020204020204" pitchFamily="34" charset="0"/>
                <a:cs typeface="Courier New"/>
              </a:rPr>
              <a:t>to </a:t>
            </a:r>
            <a:r>
              <a:rPr lang="en-US" sz="2800" spc="-10" dirty="0">
                <a:latin typeface="Corbel" panose="020B0503020204020204" pitchFamily="34" charset="0"/>
                <a:cs typeface="Courier New"/>
              </a:rPr>
              <a:t>support programs  that address the basic needs of  students and to report</a:t>
            </a:r>
            <a:r>
              <a:rPr lang="en-US" sz="2800" spc="-35" dirty="0">
                <a:latin typeface="Corbel" panose="020B0503020204020204" pitchFamily="34" charset="0"/>
                <a:cs typeface="Courier New"/>
              </a:rPr>
              <a:t> </a:t>
            </a:r>
            <a:r>
              <a:rPr lang="en-US" sz="2800" spc="-5" dirty="0">
                <a:latin typeface="Corbel" panose="020B0503020204020204" pitchFamily="34" charset="0"/>
                <a:cs typeface="Courier New"/>
              </a:rPr>
              <a:t>on</a:t>
            </a:r>
            <a:r>
              <a:rPr lang="en-US" sz="2800" dirty="0">
                <a:latin typeface="Corbel" panose="020B0503020204020204" pitchFamily="34" charset="0"/>
                <a:cs typeface="Courier New"/>
              </a:rPr>
              <a:t> </a:t>
            </a:r>
            <a:r>
              <a:rPr lang="en-US" sz="2800" spc="-10" dirty="0">
                <a:latin typeface="Corbel" panose="020B0503020204020204" pitchFamily="34" charset="0"/>
                <a:cs typeface="Courier New"/>
              </a:rPr>
              <a:t>practices that improve  outcomes for</a:t>
            </a:r>
            <a:r>
              <a:rPr lang="en-US" sz="2800" spc="-75" dirty="0">
                <a:latin typeface="Corbel" panose="020B0503020204020204" pitchFamily="34" charset="0"/>
                <a:cs typeface="Courier New"/>
              </a:rPr>
              <a:t> </a:t>
            </a:r>
            <a:r>
              <a:rPr lang="en-US" sz="2800" spc="-10" dirty="0">
                <a:latin typeface="Corbel" panose="020B0503020204020204" pitchFamily="34" charset="0"/>
                <a:cs typeface="Courier New"/>
              </a:rPr>
              <a:t>students.</a:t>
            </a:r>
            <a:endParaRPr lang="en-US" sz="2800" dirty="0">
              <a:latin typeface="Corbel" panose="020B0503020204020204" pitchFamily="34" charset="0"/>
              <a:cs typeface="Courier New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/>
          <a:stretch/>
        </p:blipFill>
        <p:spPr>
          <a:xfrm rot="5400000">
            <a:off x="5737081" y="4397520"/>
            <a:ext cx="1943100" cy="19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Competition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772400" cy="3733800"/>
          </a:xfrm>
        </p:spPr>
        <p:txBody>
          <a:bodyPr>
            <a:normAutofit fontScale="85000" lnSpcReduction="10000"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lang="en-US" sz="3200" spc="-10" dirty="0">
                <a:latin typeface="Corbel"/>
                <a:cs typeface="Corbel"/>
              </a:rPr>
              <a:t>Approximately </a:t>
            </a:r>
            <a:r>
              <a:rPr lang="en-US" sz="3200" spc="-15" dirty="0">
                <a:latin typeface="Corbel"/>
                <a:cs typeface="Corbel"/>
              </a:rPr>
              <a:t>$5,000,000 </a:t>
            </a:r>
            <a:r>
              <a:rPr lang="en-US" sz="3200" spc="-5" dirty="0">
                <a:latin typeface="Corbel"/>
                <a:cs typeface="Corbel"/>
              </a:rPr>
              <a:t>allotted in </a:t>
            </a:r>
            <a:r>
              <a:rPr lang="en-US" sz="3200" dirty="0">
                <a:latin typeface="Corbel"/>
                <a:cs typeface="Corbel"/>
              </a:rPr>
              <a:t>FY</a:t>
            </a:r>
            <a:r>
              <a:rPr lang="en-US" sz="3200" spc="80" dirty="0">
                <a:latin typeface="Corbel"/>
                <a:cs typeface="Corbel"/>
              </a:rPr>
              <a:t> </a:t>
            </a:r>
            <a:r>
              <a:rPr lang="en-US" sz="3200" spc="-30" dirty="0">
                <a:latin typeface="Corbel"/>
                <a:cs typeface="Corbel"/>
              </a:rPr>
              <a:t>2021.</a:t>
            </a:r>
            <a:endParaRPr lang="en-US" sz="3200" dirty="0">
              <a:latin typeface="Corbel"/>
              <a:cs typeface="Corbel"/>
            </a:endParaRPr>
          </a:p>
          <a:p>
            <a:pPr marL="298450" indent="-285750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>
                <a:latin typeface="Corbel"/>
                <a:cs typeface="Corbel"/>
              </a:rPr>
              <a:t>First time </a:t>
            </a:r>
            <a:r>
              <a:rPr lang="en-US" sz="3200" spc="-10" dirty="0">
                <a:latin typeface="Corbel"/>
                <a:cs typeface="Corbel"/>
              </a:rPr>
              <a:t>BN </a:t>
            </a:r>
            <a:r>
              <a:rPr lang="en-US" sz="3200" spc="-5" dirty="0">
                <a:latin typeface="Corbel"/>
                <a:cs typeface="Corbel"/>
              </a:rPr>
              <a:t>competition was</a:t>
            </a:r>
            <a:r>
              <a:rPr lang="en-US" sz="3200" spc="75" dirty="0">
                <a:latin typeface="Corbel"/>
                <a:cs typeface="Corbel"/>
              </a:rPr>
              <a:t> </a:t>
            </a:r>
            <a:r>
              <a:rPr lang="en-US" sz="3200" spc="-5" dirty="0">
                <a:latin typeface="Corbel"/>
                <a:cs typeface="Corbel"/>
              </a:rPr>
              <a:t>funded</a:t>
            </a:r>
            <a:endParaRPr lang="en-US" sz="3200" dirty="0">
              <a:latin typeface="Corbel"/>
              <a:cs typeface="Corbel"/>
            </a:endParaRPr>
          </a:p>
          <a:p>
            <a:pPr marL="298450" indent="-285750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>
                <a:latin typeface="Corbel"/>
                <a:cs typeface="Corbel"/>
              </a:rPr>
              <a:t>Competition opened in </a:t>
            </a:r>
            <a:r>
              <a:rPr lang="en-US" sz="3200" spc="-40" dirty="0">
                <a:latin typeface="Corbel"/>
                <a:cs typeface="Corbel"/>
              </a:rPr>
              <a:t>Nov.</a:t>
            </a:r>
            <a:r>
              <a:rPr lang="en-US" sz="3200" spc="15" dirty="0">
                <a:latin typeface="Corbel"/>
                <a:cs typeface="Corbel"/>
              </a:rPr>
              <a:t> </a:t>
            </a:r>
            <a:r>
              <a:rPr lang="en-US" sz="3200" spc="-30" dirty="0">
                <a:latin typeface="Corbel"/>
                <a:cs typeface="Corbel"/>
              </a:rPr>
              <a:t>2021.</a:t>
            </a:r>
            <a:endParaRPr lang="en-US" sz="3200" dirty="0">
              <a:latin typeface="Corbel"/>
              <a:cs typeface="Corbel"/>
            </a:endParaRPr>
          </a:p>
          <a:p>
            <a:pPr marL="298450" indent="-285750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lang="en-US" sz="3200" dirty="0">
                <a:latin typeface="Corbel"/>
                <a:cs typeface="Corbel"/>
              </a:rPr>
              <a:t>37 </a:t>
            </a:r>
            <a:r>
              <a:rPr lang="en-US" sz="3200" spc="-5" dirty="0">
                <a:latin typeface="Corbel"/>
                <a:cs typeface="Corbel"/>
              </a:rPr>
              <a:t>applications</a:t>
            </a:r>
            <a:r>
              <a:rPr lang="en-US" sz="3200" spc="35" dirty="0">
                <a:latin typeface="Corbel"/>
                <a:cs typeface="Corbel"/>
              </a:rPr>
              <a:t> </a:t>
            </a:r>
            <a:r>
              <a:rPr lang="en-US" sz="3200" spc="-5" dirty="0">
                <a:latin typeface="Corbel"/>
                <a:cs typeface="Corbel"/>
              </a:rPr>
              <a:t>received.</a:t>
            </a:r>
            <a:endParaRPr lang="en-US" sz="3200" dirty="0">
              <a:latin typeface="Corbel"/>
              <a:cs typeface="Corbel"/>
            </a:endParaRPr>
          </a:p>
          <a:p>
            <a:pPr marL="298450" marR="339725" indent="-285750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lang="en-US" sz="3200" spc="-15" dirty="0">
                <a:latin typeface="Corbel"/>
                <a:cs typeface="Corbel"/>
              </a:rPr>
              <a:t>$4,950,000 </a:t>
            </a:r>
            <a:r>
              <a:rPr lang="en-US" sz="3200" spc="-5" dirty="0">
                <a:latin typeface="Corbel"/>
                <a:cs typeface="Corbel"/>
              </a:rPr>
              <a:t>was used to </a:t>
            </a:r>
            <a:r>
              <a:rPr lang="en-US" sz="3200" spc="-10" dirty="0">
                <a:latin typeface="Corbel"/>
                <a:cs typeface="Corbel"/>
              </a:rPr>
              <a:t>award </a:t>
            </a:r>
            <a:r>
              <a:rPr lang="en-US" sz="3200" spc="-5" dirty="0">
                <a:latin typeface="Corbel"/>
                <a:cs typeface="Corbel"/>
              </a:rPr>
              <a:t>grants to 6 </a:t>
            </a:r>
            <a:r>
              <a:rPr lang="en-US" sz="3200" spc="-10" dirty="0">
                <a:latin typeface="Corbel"/>
                <a:cs typeface="Corbel"/>
              </a:rPr>
              <a:t>2-year  </a:t>
            </a:r>
            <a:r>
              <a:rPr lang="en-US" sz="3200" spc="-5" dirty="0">
                <a:latin typeface="Corbel"/>
                <a:cs typeface="Corbel"/>
              </a:rPr>
              <a:t>public institutions.</a:t>
            </a:r>
            <a:endParaRPr lang="en-US" sz="3200" dirty="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lang="en-US" sz="3200" spc="-10" dirty="0">
                <a:latin typeface="Corbel"/>
                <a:cs typeface="Corbel"/>
              </a:rPr>
              <a:t>Cut-off score </a:t>
            </a:r>
            <a:r>
              <a:rPr lang="en-US" sz="3200" spc="-5" dirty="0">
                <a:latin typeface="Corbel"/>
                <a:cs typeface="Corbel"/>
              </a:rPr>
              <a:t>was </a:t>
            </a:r>
            <a:r>
              <a:rPr lang="en-US" sz="3200" spc="-15" dirty="0">
                <a:latin typeface="Corbel"/>
                <a:cs typeface="Corbel"/>
              </a:rPr>
              <a:t>103.33 </a:t>
            </a:r>
            <a:r>
              <a:rPr lang="en-US" sz="3200" spc="-5" dirty="0">
                <a:latin typeface="Corbel"/>
                <a:cs typeface="Corbel"/>
              </a:rPr>
              <a:t>out of </a:t>
            </a:r>
            <a:r>
              <a:rPr lang="en-US" sz="3200" spc="-10" dirty="0">
                <a:latin typeface="Corbel"/>
                <a:cs typeface="Corbel"/>
              </a:rPr>
              <a:t>105 </a:t>
            </a:r>
            <a:r>
              <a:rPr lang="en-US" sz="3200" spc="-5" dirty="0">
                <a:latin typeface="Corbel"/>
                <a:cs typeface="Corbel"/>
              </a:rPr>
              <a:t>possible</a:t>
            </a:r>
            <a:r>
              <a:rPr lang="en-US" sz="3200" spc="130" dirty="0">
                <a:latin typeface="Corbel"/>
                <a:cs typeface="Corbel"/>
              </a:rPr>
              <a:t> </a:t>
            </a:r>
            <a:r>
              <a:rPr lang="en-US" sz="3200" spc="-5" dirty="0">
                <a:latin typeface="Corbel"/>
                <a:cs typeface="Corbel"/>
              </a:rPr>
              <a:t>points.</a:t>
            </a:r>
            <a:endParaRPr lang="en-US" sz="3200" dirty="0">
              <a:latin typeface="Corbel"/>
              <a:cs typeface="Corbe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 Grantees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pPr marL="914400" lvl="1" indent="-457200">
              <a:buFont typeface="Arial" pitchFamily="34" charset="0"/>
              <a:buChar char="•"/>
            </a:pPr>
            <a:endParaRPr lang="en-US" sz="3000" dirty="0"/>
          </a:p>
          <a:p>
            <a:endParaRPr lang="en-US" dirty="0"/>
          </a:p>
        </p:txBody>
      </p:sp>
      <p:graphicFrame>
        <p:nvGraphicFramePr>
          <p:cNvPr id="5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846420"/>
              </p:ext>
            </p:extLst>
          </p:nvPr>
        </p:nvGraphicFramePr>
        <p:xfrm>
          <a:off x="1295717" y="1828800"/>
          <a:ext cx="5333683" cy="3657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8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5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1906">
                <a:tc>
                  <a:txBody>
                    <a:bodyPr/>
                    <a:lstStyle/>
                    <a:p>
                      <a:pPr marL="68580">
                        <a:lnSpc>
                          <a:spcPts val="139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Grantee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90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State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657"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</a:pPr>
                      <a:endParaRPr lang="en-US" sz="1600" spc="-5" dirty="0" smtClean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275"/>
                        </a:lnSpc>
                      </a:pPr>
                      <a:r>
                        <a:rPr sz="1600" spc="-5" dirty="0" smtClean="0">
                          <a:latin typeface="Calibri"/>
                          <a:cs typeface="Calibri"/>
                        </a:rPr>
                        <a:t>Montgomery</a:t>
                      </a:r>
                      <a:r>
                        <a:rPr sz="1600" spc="-4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College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</a:pPr>
                      <a:endParaRPr lang="en-US" sz="1600" dirty="0" smtClean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275"/>
                        </a:lnSpc>
                      </a:pPr>
                      <a:r>
                        <a:rPr sz="1600" dirty="0" smtClean="0">
                          <a:latin typeface="Calibri"/>
                          <a:cs typeface="Calibri"/>
                        </a:rPr>
                        <a:t>MD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906">
                <a:tc>
                  <a:txBody>
                    <a:bodyPr/>
                    <a:lstStyle/>
                    <a:p>
                      <a:pPr marL="68580">
                        <a:lnSpc>
                          <a:spcPts val="1390"/>
                        </a:lnSpc>
                      </a:pPr>
                      <a:endParaRPr lang="en-US" sz="1600" dirty="0" smtClean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390"/>
                        </a:lnSpc>
                      </a:pPr>
                      <a:r>
                        <a:rPr sz="1600" dirty="0" smtClean="0">
                          <a:latin typeface="Calibri"/>
                          <a:cs typeface="Calibri"/>
                        </a:rPr>
                        <a:t>McLennan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College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</a:pPr>
                      <a:endParaRPr lang="en-US" sz="1600" dirty="0" smtClean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275"/>
                        </a:lnSpc>
                      </a:pPr>
                      <a:r>
                        <a:rPr sz="1600" dirty="0" smtClean="0">
                          <a:latin typeface="Calibri"/>
                          <a:cs typeface="Calibri"/>
                        </a:rPr>
                        <a:t>TX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1907">
                <a:tc>
                  <a:txBody>
                    <a:bodyPr/>
                    <a:lstStyle/>
                    <a:p>
                      <a:pPr marL="68580">
                        <a:lnSpc>
                          <a:spcPts val="1390"/>
                        </a:lnSpc>
                      </a:pPr>
                      <a:endParaRPr lang="en-US" sz="1600" spc="-5" dirty="0" smtClean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390"/>
                        </a:lnSpc>
                      </a:pPr>
                      <a:r>
                        <a:rPr sz="1600" spc="-5" dirty="0" smtClean="0">
                          <a:latin typeface="Calibri"/>
                          <a:cs typeface="Calibri"/>
                        </a:rPr>
                        <a:t>Rio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Hondo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College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</a:pPr>
                      <a:endParaRPr lang="en-US" sz="1600" spc="-5" dirty="0" smtClean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275"/>
                        </a:lnSpc>
                      </a:pPr>
                      <a:r>
                        <a:rPr sz="1600" spc="-5" dirty="0" smtClean="0">
                          <a:latin typeface="Calibri"/>
                          <a:cs typeface="Calibri"/>
                        </a:rPr>
                        <a:t>CA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656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</a:pPr>
                      <a:endParaRPr lang="en-US" sz="1600" spc="-5" dirty="0" smtClean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275"/>
                        </a:lnSpc>
                      </a:pPr>
                      <a:r>
                        <a:rPr sz="1600" spc="-5" dirty="0" smtClean="0">
                          <a:latin typeface="Calibri"/>
                          <a:cs typeface="Calibri"/>
                        </a:rPr>
                        <a:t>Hartnell</a:t>
                      </a:r>
                      <a:r>
                        <a:rPr sz="16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College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</a:pPr>
                      <a:endParaRPr lang="en-US" sz="1600" spc="-5" dirty="0" smtClean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275"/>
                        </a:lnSpc>
                      </a:pPr>
                      <a:r>
                        <a:rPr sz="1600" spc="-5" dirty="0" smtClean="0">
                          <a:latin typeface="Calibri"/>
                          <a:cs typeface="Calibri"/>
                        </a:rPr>
                        <a:t>CA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6657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</a:pPr>
                      <a:endParaRPr lang="en-US" sz="1600" dirty="0" smtClean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275"/>
                        </a:lnSpc>
                      </a:pPr>
                      <a:r>
                        <a:rPr sz="1600" dirty="0" smtClean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Angeles City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College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</a:pPr>
                      <a:endParaRPr lang="en-US" sz="1600" spc="-5" dirty="0" smtClean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275"/>
                        </a:lnSpc>
                      </a:pPr>
                      <a:r>
                        <a:rPr sz="1600" spc="-5" dirty="0" smtClean="0">
                          <a:latin typeface="Calibri"/>
                          <a:cs typeface="Calibri"/>
                        </a:rPr>
                        <a:t>CA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1906">
                <a:tc>
                  <a:txBody>
                    <a:bodyPr/>
                    <a:lstStyle/>
                    <a:p>
                      <a:pPr marL="68580">
                        <a:lnSpc>
                          <a:spcPts val="1390"/>
                        </a:lnSpc>
                      </a:pPr>
                      <a:endParaRPr lang="en-US" sz="1600" spc="-5" dirty="0" smtClean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390"/>
                        </a:lnSpc>
                      </a:pPr>
                      <a:r>
                        <a:rPr sz="1600" spc="-5" dirty="0" smtClean="0">
                          <a:latin typeface="Calibri"/>
                          <a:cs typeface="Calibri"/>
                        </a:rPr>
                        <a:t>Passaic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County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College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</a:pPr>
                      <a:endParaRPr lang="en-US" sz="1600" spc="-5" dirty="0" smtClean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275"/>
                        </a:lnSpc>
                      </a:pPr>
                      <a:r>
                        <a:rPr sz="1600" spc="-5" dirty="0" smtClean="0">
                          <a:latin typeface="Calibri"/>
                          <a:cs typeface="Calibri"/>
                        </a:rPr>
                        <a:t>NJ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6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CCCCO Basic Needs centers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Assembly Bill </a:t>
            </a:r>
            <a:r>
              <a:rPr lang="en-US" sz="2400" dirty="0" smtClean="0">
                <a:latin typeface="Corbel" panose="020B0503020204020204" pitchFamily="34" charset="0"/>
              </a:rPr>
              <a:t>132 </a:t>
            </a:r>
            <a:r>
              <a:rPr lang="en-US" sz="2400" dirty="0">
                <a:latin typeface="Corbel" panose="020B0503020204020204" pitchFamily="34" charset="0"/>
              </a:rPr>
              <a:t>provides $100 million in one-time</a:t>
            </a:r>
          </a:p>
          <a:p>
            <a:r>
              <a:rPr lang="en-US" sz="2400" dirty="0">
                <a:latin typeface="Corbel" panose="020B0503020204020204" pitchFamily="34" charset="0"/>
              </a:rPr>
              <a:t>funding to help California community colleges provide comprehensive basic needs services </a:t>
            </a:r>
            <a:r>
              <a:rPr lang="en-US" sz="2400" dirty="0" smtClean="0">
                <a:latin typeface="Corbel" panose="020B0503020204020204" pitchFamily="34" charset="0"/>
              </a:rPr>
              <a:t>to reduce </a:t>
            </a:r>
            <a:r>
              <a:rPr lang="en-US" sz="2400" dirty="0">
                <a:latin typeface="Corbel" panose="020B0503020204020204" pitchFamily="34" charset="0"/>
              </a:rPr>
              <a:t>equity and achievement gaps among traditionally underrepresented student </a:t>
            </a:r>
            <a:r>
              <a:rPr lang="en-US" sz="2400" dirty="0" smtClean="0">
                <a:latin typeface="Corbel" panose="020B0503020204020204" pitchFamily="34" charset="0"/>
              </a:rPr>
              <a:t>populations across </a:t>
            </a:r>
            <a:r>
              <a:rPr lang="en-US" sz="2400" dirty="0">
                <a:latin typeface="Corbel" panose="020B0503020204020204" pitchFamily="34" charset="0"/>
              </a:rPr>
              <a:t>California</a:t>
            </a:r>
            <a:r>
              <a:rPr lang="en-US" sz="2400" dirty="0" smtClean="0">
                <a:latin typeface="Corbel" panose="020B0503020204020204" pitchFamily="34" charset="0"/>
              </a:rPr>
              <a:t>.</a:t>
            </a: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Hartnell College Allocation: $243,064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spc="-5" dirty="0">
                <a:latin typeface="Corbel"/>
                <a:cs typeface="Corbel"/>
              </a:rPr>
              <a:t>Current </a:t>
            </a:r>
            <a:r>
              <a:rPr lang="en-US" b="0" spc="-5" dirty="0"/>
              <a:t>Plan</a:t>
            </a:r>
            <a:r>
              <a:rPr lang="en-US" b="0" spc="-5" dirty="0">
                <a:latin typeface="Corbel"/>
                <a:cs typeface="Corbel"/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99085" marR="101600" indent="-287020" algn="just">
              <a:lnSpc>
                <a:spcPct val="96400"/>
              </a:lnSpc>
              <a:spcBef>
                <a:spcPts val="225"/>
              </a:spcBef>
            </a:pPr>
            <a:r>
              <a:rPr lang="en-US" sz="3200" spc="-5" dirty="0">
                <a:solidFill>
                  <a:srgbClr val="1286C3"/>
                </a:solidFill>
                <a:latin typeface="Wingdings 3"/>
                <a:cs typeface="Wingdings 3"/>
              </a:rPr>
              <a:t>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Develop a small workgroup to plan </a:t>
            </a:r>
            <a:r>
              <a:rPr lang="en-US" spc="-5" dirty="0" smtClean="0">
                <a:solidFill>
                  <a:srgbClr val="404040"/>
                </a:solidFill>
                <a:latin typeface="Corbel"/>
                <a:cs typeface="Corbel"/>
              </a:rPr>
              <a:t>BNC</a:t>
            </a:r>
          </a:p>
          <a:p>
            <a:pPr marL="299085" marR="101600" indent="-287020" algn="just">
              <a:lnSpc>
                <a:spcPct val="96400"/>
              </a:lnSpc>
              <a:spcBef>
                <a:spcPts val="225"/>
              </a:spcBef>
            </a:pP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	</a:t>
            </a:r>
            <a:r>
              <a:rPr lang="en-US" spc="-5" dirty="0" smtClean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implementation </a:t>
            </a:r>
            <a:endParaRPr lang="en-US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400" dirty="0">
              <a:latin typeface="Times New Roman"/>
              <a:cs typeface="Times New Roman"/>
            </a:endParaRPr>
          </a:p>
          <a:p>
            <a:pPr marL="299085" marR="68580" indent="-287020">
              <a:lnSpc>
                <a:spcPct val="96400"/>
              </a:lnSpc>
              <a:spcBef>
                <a:spcPts val="5"/>
              </a:spcBef>
            </a:pPr>
            <a:r>
              <a:rPr lang="en-US" sz="3200" spc="-5" dirty="0">
                <a:solidFill>
                  <a:srgbClr val="1286C3"/>
                </a:solidFill>
                <a:latin typeface="Wingdings 3"/>
                <a:cs typeface="Wingdings 3"/>
              </a:rPr>
              <a:t>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Wingdings 3"/>
              </a:rPr>
              <a:t>Develop a staffing plan</a:t>
            </a:r>
            <a:endParaRPr lang="en-US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2800" dirty="0">
              <a:latin typeface="Times New Roman"/>
              <a:cs typeface="Times New Roman"/>
            </a:endParaRPr>
          </a:p>
          <a:p>
            <a:pPr marL="299085" marR="161925" indent="-287020">
              <a:lnSpc>
                <a:spcPct val="93100"/>
              </a:lnSpc>
              <a:spcBef>
                <a:spcPts val="5"/>
              </a:spcBef>
            </a:pPr>
            <a:r>
              <a:rPr lang="en-US" sz="3200" spc="-20" dirty="0">
                <a:solidFill>
                  <a:srgbClr val="1286C3"/>
                </a:solidFill>
                <a:latin typeface="Wingdings 3"/>
                <a:cs typeface="Wingdings 3"/>
              </a:rPr>
              <a:t></a:t>
            </a:r>
            <a:r>
              <a:rPr lang="en-US" spc="-20" dirty="0">
                <a:solidFill>
                  <a:srgbClr val="404040"/>
                </a:solidFill>
                <a:latin typeface="Corbel"/>
                <a:cs typeface="Corbel"/>
              </a:rPr>
              <a:t>Find an appropriate tracking software</a:t>
            </a:r>
            <a:endParaRPr lang="en-US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400" dirty="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96400"/>
              </a:lnSpc>
            </a:pPr>
            <a:r>
              <a:rPr lang="en-US" sz="3200" spc="-5" dirty="0">
                <a:solidFill>
                  <a:srgbClr val="1286C3"/>
                </a:solidFill>
                <a:latin typeface="Wingdings 3"/>
                <a:cs typeface="Wingdings 3"/>
              </a:rPr>
              <a:t>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Wingdings 3"/>
              </a:rPr>
              <a:t>Work with facilities to find an appropriate location for the </a:t>
            </a:r>
            <a:r>
              <a:rPr lang="en-US" spc="-5" dirty="0" smtClean="0">
                <a:solidFill>
                  <a:srgbClr val="404040"/>
                </a:solidFill>
                <a:latin typeface="Corbel"/>
                <a:cs typeface="Wingdings 3"/>
              </a:rPr>
              <a:t>center</a:t>
            </a:r>
          </a:p>
          <a:p>
            <a:pPr marL="299085" marR="5080" indent="-287020">
              <a:lnSpc>
                <a:spcPct val="96400"/>
              </a:lnSpc>
            </a:pPr>
            <a:endParaRPr lang="en-US" spc="-5" dirty="0" smtClean="0">
              <a:solidFill>
                <a:srgbClr val="404040"/>
              </a:solidFill>
              <a:latin typeface="Corbel"/>
              <a:cs typeface="Wingdings 3"/>
            </a:endParaRPr>
          </a:p>
          <a:p>
            <a:pPr marL="299085" marR="5080" indent="-287020">
              <a:lnSpc>
                <a:spcPct val="96400"/>
              </a:lnSpc>
            </a:pPr>
            <a:r>
              <a:rPr lang="en-US" sz="3200" spc="-5" dirty="0">
                <a:solidFill>
                  <a:srgbClr val="1286C3"/>
                </a:solidFill>
                <a:latin typeface="Wingdings 3"/>
                <a:cs typeface="Wingdings 3"/>
              </a:rPr>
              <a:t>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Sustainability/institutionalization plan</a:t>
            </a:r>
            <a:endParaRPr lang="en-US" dirty="0">
              <a:latin typeface="Corbel"/>
              <a:cs typeface="Corbel"/>
            </a:endParaRPr>
          </a:p>
          <a:p>
            <a:pPr marL="299085" marR="5080" indent="-287020">
              <a:lnSpc>
                <a:spcPct val="96400"/>
              </a:lnSpc>
            </a:pPr>
            <a:endParaRPr lang="en-US" dirty="0">
              <a:latin typeface="Corbel"/>
              <a:cs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6667"/>
          <a:stretch/>
        </p:blipFill>
        <p:spPr>
          <a:xfrm rot="5400000">
            <a:off x="6456293" y="1468507"/>
            <a:ext cx="1905000" cy="18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5" dirty="0"/>
              <a:t>The </a:t>
            </a:r>
            <a:r>
              <a:rPr lang="en-US" spc="-15" dirty="0"/>
              <a:t>Roles </a:t>
            </a:r>
            <a:r>
              <a:rPr lang="en-US" dirty="0"/>
              <a:t>of </a:t>
            </a:r>
            <a:r>
              <a:rPr lang="en-US" spc="-5" dirty="0"/>
              <a:t>the </a:t>
            </a:r>
            <a:r>
              <a:rPr lang="en-US" dirty="0"/>
              <a:t>Project</a:t>
            </a:r>
            <a:r>
              <a:rPr lang="en-US" spc="-80" dirty="0"/>
              <a:t> </a:t>
            </a:r>
            <a:r>
              <a:rPr lang="en-US" dirty="0"/>
              <a:t>Staff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7772400" cy="5029200"/>
          </a:xfrm>
        </p:spPr>
        <p:txBody>
          <a:bodyPr>
            <a:normAutofit/>
          </a:bodyPr>
          <a:lstStyle/>
          <a:p>
            <a:pPr marL="299085" marR="111760" indent="-287020">
              <a:lnSpc>
                <a:spcPct val="86800"/>
              </a:lnSpc>
              <a:spcBef>
                <a:spcPts val="525"/>
              </a:spcBef>
            </a:pPr>
            <a:r>
              <a:rPr lang="en-US" dirty="0">
                <a:solidFill>
                  <a:srgbClr val="1286C3"/>
                </a:solidFill>
                <a:latin typeface="Wingdings 3"/>
                <a:cs typeface="Wingdings 3"/>
              </a:rPr>
              <a:t></a:t>
            </a:r>
            <a:r>
              <a:rPr lang="en-US" dirty="0">
                <a:solidFill>
                  <a:srgbClr val="404040"/>
                </a:solidFill>
                <a:latin typeface="Corbel"/>
                <a:cs typeface="Wingdings 3"/>
              </a:rPr>
              <a:t>Project Director o</a:t>
            </a:r>
            <a:r>
              <a:rPr lang="en-US" dirty="0">
                <a:solidFill>
                  <a:srgbClr val="404040"/>
                </a:solidFill>
                <a:latin typeface="Corbel"/>
                <a:cs typeface="Corbel"/>
              </a:rPr>
              <a:t>versees 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the project and staff to  ensure successful implementation </a:t>
            </a:r>
            <a:r>
              <a:rPr lang="en-US" dirty="0">
                <a:solidFill>
                  <a:srgbClr val="404040"/>
                </a:solidFill>
                <a:latin typeface="Corbel"/>
                <a:cs typeface="Corbel"/>
              </a:rPr>
              <a:t>of  </a:t>
            </a:r>
            <a:r>
              <a:rPr lang="en-US" spc="-5" dirty="0" smtClean="0">
                <a:solidFill>
                  <a:srgbClr val="404040"/>
                </a:solidFill>
                <a:latin typeface="Corbel"/>
                <a:cs typeface="Corbel"/>
              </a:rPr>
              <a:t>activities</a:t>
            </a:r>
          </a:p>
          <a:p>
            <a:pPr marL="299085" marR="111760" indent="-287020">
              <a:lnSpc>
                <a:spcPct val="86800"/>
              </a:lnSpc>
              <a:spcBef>
                <a:spcPts val="525"/>
              </a:spcBef>
            </a:pPr>
            <a:endParaRPr lang="en-US" dirty="0">
              <a:latin typeface="Corbel"/>
              <a:cs typeface="Corbel"/>
            </a:endParaRPr>
          </a:p>
          <a:p>
            <a:pPr marL="299085" marR="5080" indent="-287020">
              <a:lnSpc>
                <a:spcPct val="88400"/>
              </a:lnSpc>
              <a:spcBef>
                <a:spcPts val="70"/>
              </a:spcBef>
            </a:pPr>
            <a:r>
              <a:rPr lang="en-US" dirty="0">
                <a:solidFill>
                  <a:srgbClr val="1286C3"/>
                </a:solidFill>
                <a:latin typeface="Wingdings 3"/>
                <a:cs typeface="Wingdings 3"/>
              </a:rPr>
              <a:t></a:t>
            </a:r>
            <a:r>
              <a:rPr lang="en-US" dirty="0">
                <a:solidFill>
                  <a:srgbClr val="404040"/>
                </a:solidFill>
                <a:latin typeface="Corbel"/>
                <a:cs typeface="Corbel"/>
              </a:rPr>
              <a:t>Ensures 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project stays within</a:t>
            </a:r>
            <a:r>
              <a:rPr lang="en-US" spc="33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lang="en-US" spc="-5" dirty="0" smtClean="0">
                <a:solidFill>
                  <a:srgbClr val="404040"/>
                </a:solidFill>
                <a:latin typeface="Corbel"/>
                <a:cs typeface="Corbel"/>
              </a:rPr>
              <a:t>budget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spc="-5" dirty="0" smtClean="0">
                <a:solidFill>
                  <a:srgbClr val="404040"/>
                </a:solidFill>
                <a:latin typeface="Corbel"/>
                <a:cs typeface="Corbel"/>
              </a:rPr>
              <a:t>and 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stays compliant at all</a:t>
            </a:r>
            <a:r>
              <a:rPr lang="en-US" spc="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lang="en-US" spc="-5" dirty="0" smtClean="0">
                <a:solidFill>
                  <a:srgbClr val="404040"/>
                </a:solidFill>
                <a:latin typeface="Corbel"/>
                <a:cs typeface="Corbel"/>
              </a:rPr>
              <a:t>times</a:t>
            </a:r>
          </a:p>
          <a:p>
            <a:pPr marL="299085">
              <a:lnSpc>
                <a:spcPts val="1680"/>
              </a:lnSpc>
            </a:pPr>
            <a:endParaRPr lang="en-US" spc="-5" dirty="0" smtClean="0">
              <a:solidFill>
                <a:srgbClr val="404040"/>
              </a:solidFill>
              <a:latin typeface="Corbel"/>
              <a:cs typeface="Corbel"/>
            </a:endParaRPr>
          </a:p>
          <a:p>
            <a:pPr marL="299085" marR="528320" indent="-287020">
              <a:lnSpc>
                <a:spcPct val="83800"/>
              </a:lnSpc>
              <a:spcBef>
                <a:spcPts val="215"/>
              </a:spcBef>
            </a:pPr>
            <a:r>
              <a:rPr lang="en-US" dirty="0">
                <a:solidFill>
                  <a:srgbClr val="1286C3"/>
                </a:solidFill>
                <a:latin typeface="Wingdings 3"/>
                <a:cs typeface="Wingdings 3"/>
              </a:rPr>
              <a:t></a:t>
            </a:r>
            <a:r>
              <a:rPr lang="en-US" dirty="0">
                <a:solidFill>
                  <a:srgbClr val="404040"/>
                </a:solidFill>
                <a:latin typeface="Corbel"/>
                <a:cs typeface="Corbel"/>
              </a:rPr>
              <a:t>Ensures 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evaluation methods are  </a:t>
            </a:r>
            <a:r>
              <a:rPr lang="en-US" dirty="0">
                <a:solidFill>
                  <a:srgbClr val="404040"/>
                </a:solidFill>
                <a:latin typeface="Corbel"/>
                <a:cs typeface="Corbel"/>
              </a:rPr>
              <a:t>sound 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and </a:t>
            </a:r>
            <a:r>
              <a:rPr lang="en-US" dirty="0">
                <a:solidFill>
                  <a:srgbClr val="404040"/>
                </a:solidFill>
                <a:latin typeface="Corbel"/>
                <a:cs typeface="Corbel"/>
              </a:rPr>
              <a:t>produce</a:t>
            </a:r>
            <a:r>
              <a:rPr lang="en-US" spc="-1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results</a:t>
            </a:r>
          </a:p>
          <a:p>
            <a:pPr marL="299085" marR="528320" indent="-287020">
              <a:lnSpc>
                <a:spcPct val="83800"/>
              </a:lnSpc>
              <a:spcBef>
                <a:spcPts val="215"/>
              </a:spcBef>
            </a:pPr>
            <a:endParaRPr lang="en-US" dirty="0">
              <a:latin typeface="Corbel"/>
              <a:cs typeface="Corbel"/>
            </a:endParaRPr>
          </a:p>
          <a:p>
            <a:pPr marL="12700">
              <a:lnSpc>
                <a:spcPts val="2350"/>
              </a:lnSpc>
            </a:pPr>
            <a:r>
              <a:rPr lang="en-US" spc="-5" dirty="0">
                <a:solidFill>
                  <a:srgbClr val="1286C3"/>
                </a:solidFill>
                <a:latin typeface="Wingdings 3"/>
                <a:cs typeface="Wingdings 3"/>
              </a:rPr>
              <a:t>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Actively works to</a:t>
            </a:r>
            <a:r>
              <a:rPr lang="en-US" spc="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lang="en-US" spc="-5" dirty="0" smtClean="0">
                <a:solidFill>
                  <a:srgbClr val="404040"/>
                </a:solidFill>
                <a:latin typeface="Corbel"/>
                <a:cs typeface="Corbel"/>
              </a:rPr>
              <a:t>institutionalize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spc="-5" dirty="0" smtClean="0">
                <a:solidFill>
                  <a:srgbClr val="404040"/>
                </a:solidFill>
                <a:latin typeface="Corbel"/>
                <a:cs typeface="Corbel"/>
              </a:rPr>
              <a:t>components </a:t>
            </a:r>
            <a:r>
              <a:rPr lang="en-US" dirty="0">
                <a:solidFill>
                  <a:srgbClr val="404040"/>
                </a:solidFill>
                <a:latin typeface="Corbel"/>
                <a:cs typeface="Corbel"/>
              </a:rPr>
              <a:t>of 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the</a:t>
            </a:r>
            <a:r>
              <a:rPr lang="en-US" spc="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project</a:t>
            </a:r>
          </a:p>
          <a:p>
            <a:pPr marL="299085">
              <a:lnSpc>
                <a:spcPts val="1970"/>
              </a:lnSpc>
            </a:pPr>
            <a:endParaRPr lang="en-US" spc="-5" dirty="0">
              <a:solidFill>
                <a:srgbClr val="404040"/>
              </a:solidFill>
              <a:latin typeface="Corbel"/>
              <a:cs typeface="Wingdings 3"/>
            </a:endParaRPr>
          </a:p>
          <a:p>
            <a:pPr marL="299085">
              <a:lnSpc>
                <a:spcPts val="1970"/>
              </a:lnSpc>
            </a:pPr>
            <a:r>
              <a:rPr lang="en-US" spc="-5" dirty="0">
                <a:solidFill>
                  <a:srgbClr val="1286C3"/>
                </a:solidFill>
                <a:latin typeface="Wingdings 3"/>
                <a:cs typeface="Wingdings 3"/>
              </a:rPr>
              <a:t>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Case Manager works with  students to </a:t>
            </a:r>
            <a:r>
              <a:rPr lang="en-US" spc="-5" dirty="0" smtClean="0">
                <a:solidFill>
                  <a:srgbClr val="404040"/>
                </a:solidFill>
                <a:latin typeface="Corbel"/>
                <a:cs typeface="Corbel"/>
              </a:rPr>
              <a:t>assess and develop a plan the</a:t>
            </a:r>
            <a:endParaRPr lang="en-US" spc="-5" dirty="0">
              <a:solidFill>
                <a:srgbClr val="404040"/>
              </a:solidFill>
              <a:latin typeface="Corbel"/>
              <a:cs typeface="Corbel"/>
            </a:endParaRPr>
          </a:p>
          <a:p>
            <a:pPr marL="299085">
              <a:lnSpc>
                <a:spcPts val="1970"/>
              </a:lnSpc>
            </a:pPr>
            <a:endParaRPr lang="en-US" spc="-5" dirty="0">
              <a:solidFill>
                <a:srgbClr val="404040"/>
              </a:solidFill>
              <a:latin typeface="Corbel"/>
              <a:cs typeface="Wingdings 3"/>
            </a:endParaRPr>
          </a:p>
          <a:p>
            <a:pPr marL="299085">
              <a:lnSpc>
                <a:spcPts val="1970"/>
              </a:lnSpc>
            </a:pPr>
            <a:r>
              <a:rPr lang="en-US" spc="-5" dirty="0">
                <a:solidFill>
                  <a:srgbClr val="1286C3"/>
                </a:solidFill>
                <a:latin typeface="Wingdings 3"/>
                <a:cs typeface="Wingdings 3"/>
              </a:rPr>
              <a:t></a:t>
            </a:r>
            <a:r>
              <a:rPr lang="en-US" spc="-5" dirty="0">
                <a:solidFill>
                  <a:srgbClr val="404040"/>
                </a:solidFill>
                <a:latin typeface="Corbel"/>
                <a:cs typeface="Corbel"/>
              </a:rPr>
              <a:t>Peer Mentor/Ambassador will support </a:t>
            </a:r>
            <a:r>
              <a:rPr lang="en-US" spc="-5" dirty="0" smtClean="0">
                <a:solidFill>
                  <a:srgbClr val="404040"/>
                </a:solidFill>
                <a:latin typeface="Corbel"/>
                <a:cs typeface="Corbel"/>
              </a:rPr>
              <a:t>project</a:t>
            </a:r>
            <a:endParaRPr lang="en-US" spc="-5" dirty="0">
              <a:solidFill>
                <a:srgbClr val="404040"/>
              </a:solidFill>
              <a:latin typeface="Corbel"/>
              <a:cs typeface="Corbel"/>
            </a:endParaRPr>
          </a:p>
          <a:p>
            <a:pPr marL="299085">
              <a:lnSpc>
                <a:spcPts val="1680"/>
              </a:lnSpc>
            </a:pPr>
            <a:endParaRPr lang="en-US" sz="2200" spc="-5" dirty="0">
              <a:solidFill>
                <a:srgbClr val="404040"/>
              </a:solidFill>
              <a:latin typeface="Corbel"/>
              <a:cs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15555"/>
          <a:stretch/>
        </p:blipFill>
        <p:spPr>
          <a:xfrm rot="5400000">
            <a:off x="6667922" y="4970094"/>
            <a:ext cx="1654972" cy="17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Disruptive Behavior</a:t>
            </a:r>
          </a:p>
        </p:txBody>
      </p:sp>
      <p:sp>
        <p:nvSpPr>
          <p:cNvPr id="6" name="object 8"/>
          <p:cNvSpPr>
            <a:spLocks noGrp="1"/>
          </p:cNvSpPr>
          <p:nvPr>
            <p:ph type="body" idx="1"/>
          </p:nvPr>
        </p:nvSpPr>
        <p:spPr>
          <a:xfrm>
            <a:off x="1295400" y="1600200"/>
            <a:ext cx="64770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tnell Presentation Template - no title image 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Hartnell Presentation Template - no title image - final</Template>
  <TotalTime>6600</TotalTime>
  <Words>482</Words>
  <Application>Microsoft Office PowerPoint</Application>
  <PresentationFormat>On-screen Show (4:3)</PresentationFormat>
  <Paragraphs>91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Corbel</vt:lpstr>
      <vt:lpstr>Courier New</vt:lpstr>
      <vt:lpstr>Wingdings 3</vt:lpstr>
      <vt:lpstr>Quicksand Bold</vt:lpstr>
      <vt:lpstr>Calibri</vt:lpstr>
      <vt:lpstr>Times New Roman</vt:lpstr>
      <vt:lpstr>Hartnell Presentation Template - no title image - final</vt:lpstr>
      <vt:lpstr> Augustine Nevarez  Director of Student Affairs – Student Life </vt:lpstr>
      <vt:lpstr>Purpose of the Basic Needs Program</vt:lpstr>
      <vt:lpstr>Grant Competition</vt:lpstr>
      <vt:lpstr>2021 Grantees</vt:lpstr>
      <vt:lpstr>CCCCO Basic Needs centers</vt:lpstr>
      <vt:lpstr>Current Plan </vt:lpstr>
      <vt:lpstr>The Roles of the Project Staff</vt:lpstr>
      <vt:lpstr>Preventing Disruptive Behavior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Augustine Nevarez</dc:creator>
  <cp:lastModifiedBy>Cynthia Ainsworth</cp:lastModifiedBy>
  <cp:revision>71</cp:revision>
  <dcterms:created xsi:type="dcterms:W3CDTF">2016-01-13T16:15:16Z</dcterms:created>
  <dcterms:modified xsi:type="dcterms:W3CDTF">2022-02-08T20:40:53Z</dcterms:modified>
</cp:coreProperties>
</file>