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6" r:id="rId14"/>
  </p:sldIdLst>
  <p:sldSz cx="9144000" cy="6858000" type="screen4x3"/>
  <p:notesSz cx="6858000" cy="9144000"/>
  <p:embeddedFontLst>
    <p:embeddedFont>
      <p:font typeface="Quicksand Bold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3693030"/>
            <a:chOff x="0" y="0"/>
            <a:chExt cx="9144000" cy="369303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79" y="4447853"/>
            <a:ext cx="908595" cy="125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2838" y="0"/>
            <a:ext cx="2951162" cy="360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earningconsortium.org/in-a-post-covid-world-will-online-learning-become-the-new-normal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ocs.google.com/document/d/1VdG0d5TSgz39VOJKdm8J25NB73U5oOyuA3CjtBDU22c/edit?usp=shari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Jason Hough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Faculty Return to Work Survey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02/22/21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Sponsored by the Hartnell Academic Senate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r="26917"/>
          <a:stretch>
            <a:fillRect/>
          </a:stretch>
        </p:blipFill>
        <p:spPr/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206476" y="2086297"/>
            <a:ext cx="5737123" cy="352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i="1" kern="1200" baseline="0">
                <a:solidFill>
                  <a:schemeClr val="bg1"/>
                </a:solidFill>
                <a:latin typeface="Quicksand Bold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Sponsored by the Hartnell College Faculty Association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21.3 percent prefer fully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18.3%percent prefer fully </a:t>
            </a:r>
            <a:r>
              <a:rPr lang="en-US" dirty="0" err="1" smtClean="0"/>
              <a:t>ftf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17.8 percent prefer some </a:t>
            </a:r>
            <a:r>
              <a:rPr lang="en-US" dirty="0" err="1" smtClean="0"/>
              <a:t>ftf</a:t>
            </a:r>
            <a:r>
              <a:rPr lang="en-US" dirty="0" smtClean="0"/>
              <a:t>/hybrid/fully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13.9 percent prefer some </a:t>
            </a:r>
            <a:r>
              <a:rPr lang="en-US" dirty="0" err="1" smtClean="0"/>
              <a:t>ftf</a:t>
            </a:r>
            <a:r>
              <a:rPr lang="en-US" dirty="0" smtClean="0"/>
              <a:t>/hybrid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13.4 percent prefer some hybrid/fully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1066800"/>
            <a:ext cx="6921500" cy="26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Reopening will not be a switch. Only a phased approach with the most willing faculty members for face-to-face classes will provide the smoothest transition. The District needs to find out now which of the faculty are ready to come back face-to-face in the first “wave”.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1/5 of the faculty will not be pursuing the vaccine. Some of these are for currently recognized legal reasons; others are not. How will the District address these with its right of assignment?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vast majority of faculty are not comfortable returning to campus with unvaccinated students. Forcing an </a:t>
            </a:r>
            <a:r>
              <a:rPr lang="en-US" dirty="0" err="1" smtClean="0"/>
              <a:t>en</a:t>
            </a:r>
            <a:r>
              <a:rPr lang="en-US" dirty="0" smtClean="0"/>
              <a:t> masse return of faculty all at once would not be advisable and would produce attitudinal barriers.</a:t>
            </a:r>
          </a:p>
        </p:txBody>
      </p:sp>
    </p:spTree>
    <p:extLst>
      <p:ext uri="{BB962C8B-B14F-4D97-AF65-F5344CB8AC3E}">
        <p14:creationId xmlns:p14="http://schemas.microsoft.com/office/powerpoint/2010/main" val="19325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(</a:t>
            </a:r>
            <a:r>
              <a:rPr lang="en-US" dirty="0" err="1" smtClean="0"/>
              <a:t>conT’d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Hybrid </a:t>
            </a:r>
            <a:r>
              <a:rPr lang="en-US" dirty="0"/>
              <a:t>and online modalities will have a significant increase in demand from faculty</a:t>
            </a:r>
            <a:r>
              <a:rPr lang="en-US" dirty="0" smtClean="0"/>
              <a:t>. There will also be an </a:t>
            </a:r>
            <a:r>
              <a:rPr lang="en-US" dirty="0" smtClean="0">
                <a:hlinkClick r:id="rId2"/>
              </a:rPr>
              <a:t>increased demand from the student body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With this reality, part of the reopening plan from the District should include reconsidering allocation of resources. For example, more hybrid and online education means less space for physical classes/more space for technology and learning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“new normal” at Hartnell College will not be the same as pre-pandemic… nor should that be a goal. All stakeholders need to acknowledge the lasting fundamental shifts the pandemic has made not only for our institution, but broader society. This reality should be discussed in negotiations:</a:t>
            </a:r>
          </a:p>
          <a:p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llowing some faculty and staff  to remain 100 percent remote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benefits, such as Internet and/or cellular phone stipends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 meetings having a remote option going forward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649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State of California announced recently that all educators would be eligible for the COVID-19 vaccine beginning March 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same week, Governor Newsom announced 10 percent of all incoming vaccine shipments would be set aside for educators.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of today, vaccine eligibility for educators has been accelerated in neighboring counties to begin March 1, with the assumption Monterey County will follow.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Sent to all full-time and part-time faculty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survey consisted of basic demographic data, as well as Likert-scale, multiple choice and short answer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survey was created in Google Forms and distributed via email on 02/18/21 and was closed at noon on 02/22/21.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940" y="846138"/>
            <a:ext cx="7772400" cy="518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were 203 faculty respondents to the survey.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Of these, 102 were full-time and 101 were part-time. Respondents represented the majority of disciplines at Hartnell College.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AutoShape 2" descr="Forms response chart. Question title: Faculty group. Number of responses: 203 responses."/>
          <p:cNvSpPr>
            <a:spLocks noChangeAspect="1" noChangeArrowheads="1"/>
          </p:cNvSpPr>
          <p:nvPr/>
        </p:nvSpPr>
        <p:spPr bwMode="auto">
          <a:xfrm>
            <a:off x="144463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Forms response chart. Question title: Faculty group. Number of responses: 203 responses."/>
          <p:cNvSpPr>
            <a:spLocks noChangeAspect="1" noChangeArrowheads="1"/>
          </p:cNvSpPr>
          <p:nvPr/>
        </p:nvSpPr>
        <p:spPr bwMode="auto">
          <a:xfrm>
            <a:off x="296863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Forms response chart. Question title: Faculty group. Number of responses: 203 responses."/>
          <p:cNvSpPr>
            <a:spLocks noChangeAspect="1" noChangeArrowheads="1"/>
          </p:cNvSpPr>
          <p:nvPr/>
        </p:nvSpPr>
        <p:spPr bwMode="auto">
          <a:xfrm>
            <a:off x="449263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4648"/>
            <a:ext cx="567055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Slightly over 20 percent of faculty indicated they have not/will not receive the vaccine.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158 faculty members indicated “yes”, 41 “no”, and four left it blank.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Of the 41 answering “no”, 18 were full-time faculty.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914400"/>
            <a:ext cx="65394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majority (55.9 percent) answered above the mid-point.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However, in terms of comfort, a significant percentage (44 percent) of faculty indicated mid-point or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071716"/>
            <a:ext cx="7092950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Fewer faculty were above the mid-point, with only 47.5 percent.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majority were mid-point or below, with a full one-third of the faculty (33.1 percent) selecting the lowest three rankings.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990600"/>
            <a:ext cx="7112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71.2 percent of faculty answered mid-point or below.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full 41.6 percent selected the lowest ranking possible.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7112000" cy="3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146 faculty responded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complete list of concerns </a:t>
            </a:r>
            <a:r>
              <a:rPr lang="en-US" dirty="0" smtClean="0"/>
              <a:t>is available for perusal.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Three main areas of </a:t>
            </a:r>
            <a:r>
              <a:rPr lang="en-US" dirty="0" smtClean="0"/>
              <a:t>concern </a:t>
            </a:r>
            <a:r>
              <a:rPr lang="en-US" dirty="0" smtClean="0"/>
              <a:t>were consistent:</a:t>
            </a:r>
          </a:p>
          <a:p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Vaccination mandate and timing or reopening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Safety protocols and enforcement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Fear of contracting COVID-19 from unvaccinated students and carrying it to unvaccinated family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6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with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with title image - final (1)</Template>
  <TotalTime>349</TotalTime>
  <Words>665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Quicksand Bold</vt:lpstr>
      <vt:lpstr>Calibri</vt:lpstr>
      <vt:lpstr>Arial</vt:lpstr>
      <vt:lpstr>Hartnell Presentation Template - with title image - final</vt:lpstr>
      <vt:lpstr>Dr. Jason Hough</vt:lpstr>
      <vt:lpstr>RATIONALE</vt:lpstr>
      <vt:lpstr>The Survey</vt:lpstr>
      <vt:lpstr>respondents</vt:lpstr>
      <vt:lpstr>QUESTION 1</vt:lpstr>
      <vt:lpstr>QUESTION 2</vt:lpstr>
      <vt:lpstr>Question 3</vt:lpstr>
      <vt:lpstr>Question 4</vt:lpstr>
      <vt:lpstr>QUESTION 5</vt:lpstr>
      <vt:lpstr>Question 6</vt:lpstr>
      <vt:lpstr>takeaways</vt:lpstr>
      <vt:lpstr>Takeaways (conT’d)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Clint Cowden</dc:title>
  <dc:creator>user</dc:creator>
  <cp:lastModifiedBy>hartnell</cp:lastModifiedBy>
  <cp:revision>30</cp:revision>
  <dcterms:created xsi:type="dcterms:W3CDTF">2021-01-12T17:56:31Z</dcterms:created>
  <dcterms:modified xsi:type="dcterms:W3CDTF">2021-02-22T22:52:04Z</dcterms:modified>
</cp:coreProperties>
</file>