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98" r:id="rId5"/>
    <p:sldId id="307" r:id="rId6"/>
    <p:sldId id="305" r:id="rId7"/>
    <p:sldId id="306" r:id="rId8"/>
    <p:sldId id="302" r:id="rId9"/>
    <p:sldId id="304" r:id="rId10"/>
    <p:sldId id="283" r:id="rId11"/>
    <p:sldId id="297" r:id="rId12"/>
    <p:sldId id="292" r:id="rId13"/>
    <p:sldId id="299" r:id="rId14"/>
    <p:sldId id="300" r:id="rId15"/>
    <p:sldId id="296"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6" autoAdjust="0"/>
  </p:normalViewPr>
  <p:slideViewPr>
    <p:cSldViewPr snapToGrid="0">
      <p:cViewPr varScale="1">
        <p:scale>
          <a:sx n="81" d="100"/>
          <a:sy n="81" d="100"/>
        </p:scale>
        <p:origin x="754" y="62"/>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4/13/2021</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4/13/2021</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Antiracism is the intentional implementation of beliefs, laws, policies, procedures, curriculum, or other actions that identify and oppose personal and institutional racism.</a:t>
            </a:r>
          </a:p>
          <a:p>
            <a:endParaRPr lang="en-US" dirty="0"/>
          </a:p>
        </p:txBody>
      </p:sp>
      <p:sp>
        <p:nvSpPr>
          <p:cNvPr id="4" name="Slide Number Placeholder 3"/>
          <p:cNvSpPr>
            <a:spLocks noGrp="1"/>
          </p:cNvSpPr>
          <p:nvPr>
            <p:ph type="sldNum" sz="quarter" idx="5"/>
          </p:nvPr>
        </p:nvSpPr>
        <p:spPr/>
        <p:txBody>
          <a:bodyPr/>
          <a:lstStyle/>
          <a:p>
            <a:fld id="{1F0751D3-3D51-BE41-A036-30DF3FDBBACA}" type="slidenum">
              <a:rPr lang="en-US" smtClean="0"/>
              <a:t>3</a:t>
            </a:fld>
            <a:endParaRPr lang="en-US"/>
          </a:p>
        </p:txBody>
      </p:sp>
    </p:spTree>
    <p:extLst>
      <p:ext uri="{BB962C8B-B14F-4D97-AF65-F5344CB8AC3E}">
        <p14:creationId xmlns:p14="http://schemas.microsoft.com/office/powerpoint/2010/main" val="194389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89"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leginfo.legislature.ca.gov/faces/billNavClient.xhtml?bill_id=202120220SB387"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13fRrBMfI5KUn4Pq0LdEOia3G_dMRiXI1/view" TargetMode="External"/><Relationship Id="rId2" Type="http://schemas.openxmlformats.org/officeDocument/2006/relationships/image" Target="../media/image6.jpg"/><Relationship Id="rId1" Type="http://schemas.openxmlformats.org/officeDocument/2006/relationships/slideLayout" Target="../slideLayouts/slideLayout5.xml"/><Relationship Id="rId5" Type="http://schemas.openxmlformats.org/officeDocument/2006/relationships/hyperlink" Target="https://onlinenetworkofeducators.org/course-design-academy/online-course-rubric/" TargetMode="External"/><Relationship Id="rId4" Type="http://schemas.openxmlformats.org/officeDocument/2006/relationships/hyperlink" Target="https://web.peralta.edu/de/files/2019/01/Peralta-Equity-Rubric-V6-January-2019.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438A1A-4314-A141-AA0A-784C108B9D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46"/>
          <a:stretch/>
        </p:blipFill>
        <p:spPr>
          <a:xfrm>
            <a:off x="0" y="-7842"/>
            <a:ext cx="9465129" cy="6895452"/>
          </a:xfrm>
          <a:prstGeom prst="rect">
            <a:avLst/>
          </a:prstGeo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884941" y="3583515"/>
            <a:ext cx="8991600" cy="1261295"/>
          </a:xfrm>
        </p:spPr>
        <p:txBody>
          <a:bodyPr/>
          <a:lstStyle/>
          <a:p>
            <a:r>
              <a:rPr lang="en-US" sz="4000" dirty="0"/>
              <a:t>President’s Task Force Race,  Equity, and  Social Justice</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2884941" y="4844810"/>
            <a:ext cx="6580188" cy="580921"/>
          </a:xfrm>
        </p:spPr>
        <p:txBody>
          <a:bodyPr/>
          <a:lstStyle/>
          <a:p>
            <a:r>
              <a:rPr lang="en-US" dirty="0"/>
              <a:t>Academic Senate meeting 4/13</a:t>
            </a:r>
          </a:p>
        </p:txBody>
      </p:sp>
      <p:sp>
        <p:nvSpPr>
          <p:cNvPr id="51" name="TextBox 50">
            <a:extLst>
              <a:ext uri="{FF2B5EF4-FFF2-40B4-BE49-F238E27FC236}">
                <a16:creationId xmlns:a16="http://schemas.microsoft.com/office/drawing/2014/main" id="{66C1DE0A-7865-466B-B5D7-781C92357026}"/>
              </a:ext>
            </a:extLst>
          </p:cNvPr>
          <p:cNvSpPr txBox="1"/>
          <p:nvPr/>
        </p:nvSpPr>
        <p:spPr>
          <a:xfrm>
            <a:off x="9677626" y="5168594"/>
            <a:ext cx="2198915" cy="750256"/>
          </a:xfrm>
          <a:prstGeom prst="rect">
            <a:avLst/>
          </a:prstGeom>
          <a:noFill/>
        </p:spPr>
        <p:txBody>
          <a:bodyPr wrap="square" tIns="108000" bIns="0" rtlCol="0" anchor="ctr">
            <a:spAutoFit/>
          </a:bodyPr>
          <a:lstStyle/>
          <a:p>
            <a:pPr algn="ctr">
              <a:lnSpc>
                <a:spcPts val="1000"/>
              </a:lnSpc>
            </a:pPr>
            <a:r>
              <a:rPr lang="en-US" sz="1600" b="1" spc="140" dirty="0">
                <a:solidFill>
                  <a:schemeClr val="tx1">
                    <a:lumMod val="75000"/>
                    <a:lumOff val="25000"/>
                  </a:schemeClr>
                </a:solidFill>
                <a:latin typeface="+mj-lt"/>
              </a:rPr>
              <a:t>Lisa Storm</a:t>
            </a:r>
          </a:p>
          <a:p>
            <a:pPr algn="ctr">
              <a:lnSpc>
                <a:spcPts val="1000"/>
              </a:lnSpc>
            </a:pPr>
            <a:endParaRPr lang="en-US" sz="1600" b="1" spc="140" dirty="0">
              <a:solidFill>
                <a:schemeClr val="tx1">
                  <a:lumMod val="75000"/>
                  <a:lumOff val="25000"/>
                </a:schemeClr>
              </a:solidFill>
              <a:latin typeface="+mj-lt"/>
            </a:endParaRPr>
          </a:p>
          <a:p>
            <a:pPr algn="ctr">
              <a:lnSpc>
                <a:spcPts val="1000"/>
              </a:lnSpc>
            </a:pPr>
            <a:r>
              <a:rPr lang="en-US" sz="1600" b="1" spc="140" dirty="0" err="1">
                <a:solidFill>
                  <a:schemeClr val="tx1">
                    <a:lumMod val="75000"/>
                    <a:lumOff val="25000"/>
                  </a:schemeClr>
                </a:solidFill>
                <a:latin typeface="+mj-lt"/>
              </a:rPr>
              <a:t>Senorina</a:t>
            </a:r>
            <a:r>
              <a:rPr lang="en-US" sz="1600" b="1" spc="140" dirty="0">
                <a:solidFill>
                  <a:schemeClr val="tx1">
                    <a:lumMod val="75000"/>
                    <a:lumOff val="25000"/>
                  </a:schemeClr>
                </a:solidFill>
                <a:latin typeface="+mj-lt"/>
              </a:rPr>
              <a:t> Vasquez</a:t>
            </a:r>
          </a:p>
          <a:p>
            <a:pPr algn="ctr">
              <a:lnSpc>
                <a:spcPts val="1000"/>
              </a:lnSpc>
            </a:pPr>
            <a:endParaRPr lang="en-US" sz="1600" b="1" spc="140" dirty="0">
              <a:solidFill>
                <a:schemeClr val="tx1">
                  <a:lumMod val="75000"/>
                  <a:lumOff val="25000"/>
                </a:schemeClr>
              </a:solidFill>
              <a:latin typeface="+mj-lt"/>
            </a:endParaRPr>
          </a:p>
          <a:p>
            <a:pPr algn="ctr">
              <a:lnSpc>
                <a:spcPts val="1000"/>
              </a:lnSpc>
            </a:pPr>
            <a:r>
              <a:rPr lang="en-US" sz="1600" b="1" spc="140" dirty="0">
                <a:solidFill>
                  <a:schemeClr val="tx1">
                    <a:lumMod val="75000"/>
                    <a:lumOff val="25000"/>
                  </a:schemeClr>
                </a:solidFill>
                <a:latin typeface="+mj-lt"/>
              </a:rPr>
              <a:t>Jackie Cruz</a:t>
            </a:r>
            <a:endParaRPr lang="en-US" sz="1600" b="1" i="0" spc="140" baseline="0" dirty="0">
              <a:solidFill>
                <a:schemeClr val="tx1">
                  <a:lumMod val="75000"/>
                  <a:lumOff val="25000"/>
                </a:schemeClr>
              </a:solidFill>
              <a:latin typeface="+mj-lt"/>
            </a:endParaRP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cars parked in a parking lot&#10;&#10;Description automatically generated with low confidence">
            <a:extLst>
              <a:ext uri="{FF2B5EF4-FFF2-40B4-BE49-F238E27FC236}">
                <a16:creationId xmlns:a16="http://schemas.microsoft.com/office/drawing/2014/main" id="{0035AF08-EF21-492E-A1C5-3BA6BA997965}"/>
              </a:ext>
            </a:extLst>
          </p:cNvPr>
          <p:cNvPicPr>
            <a:picLocks noGrp="1" noChangeAspect="1"/>
          </p:cNvPicPr>
          <p:nvPr>
            <p:ph type="pic" sz="quarter" idx="10"/>
          </p:nvPr>
        </p:nvPicPr>
        <p:blipFill>
          <a:blip r:embed="rId2"/>
          <a:srcRect t="1148" b="1148"/>
          <a:stretch>
            <a:fillRect/>
          </a:stretch>
        </p:blipFill>
        <p:spPr/>
      </p:pic>
      <p:sp>
        <p:nvSpPr>
          <p:cNvPr id="3" name="Title 2">
            <a:extLst>
              <a:ext uri="{FF2B5EF4-FFF2-40B4-BE49-F238E27FC236}">
                <a16:creationId xmlns:a16="http://schemas.microsoft.com/office/drawing/2014/main" id="{050ED7D9-14ED-40E8-BC2F-2B33169FE16A}"/>
              </a:ext>
            </a:extLst>
          </p:cNvPr>
          <p:cNvSpPr>
            <a:spLocks noGrp="1"/>
          </p:cNvSpPr>
          <p:nvPr>
            <p:ph type="ctrTitle"/>
          </p:nvPr>
        </p:nvSpPr>
        <p:spPr>
          <a:xfrm>
            <a:off x="6150103" y="3813435"/>
            <a:ext cx="5956300" cy="1944000"/>
          </a:xfrm>
        </p:spPr>
        <p:txBody>
          <a:bodyPr/>
          <a:lstStyle/>
          <a:p>
            <a:r>
              <a:rPr lang="en-US" sz="3600" dirty="0"/>
              <a:t>We recommend enhanced education for law enforcement officers and first responders</a:t>
            </a:r>
          </a:p>
        </p:txBody>
      </p:sp>
      <p:sp>
        <p:nvSpPr>
          <p:cNvPr id="4" name="Text Placeholder 3">
            <a:extLst>
              <a:ext uri="{FF2B5EF4-FFF2-40B4-BE49-F238E27FC236}">
                <a16:creationId xmlns:a16="http://schemas.microsoft.com/office/drawing/2014/main" id="{90C6CC1C-BE86-4B66-9B73-B08701476EDA}"/>
              </a:ext>
            </a:extLst>
          </p:cNvPr>
          <p:cNvSpPr>
            <a:spLocks noGrp="1"/>
          </p:cNvSpPr>
          <p:nvPr>
            <p:ph type="body" sz="quarter" idx="13"/>
          </p:nvPr>
        </p:nvSpPr>
        <p:spPr>
          <a:xfrm>
            <a:off x="6150103" y="5757435"/>
            <a:ext cx="5956300" cy="1100565"/>
          </a:xfrm>
        </p:spPr>
        <p:txBody>
          <a:bodyPr/>
          <a:lstStyle/>
          <a:p>
            <a:r>
              <a:rPr lang="en-US" dirty="0"/>
              <a:t>On the horizon: </a:t>
            </a:r>
            <a:r>
              <a:rPr lang="en-US" dirty="0">
                <a:hlinkClick r:id="rId3"/>
              </a:rPr>
              <a:t>AB 89</a:t>
            </a:r>
            <a:r>
              <a:rPr lang="en-US" dirty="0"/>
              <a:t> and </a:t>
            </a:r>
            <a:r>
              <a:rPr lang="en-US" dirty="0">
                <a:hlinkClick r:id="rId4"/>
              </a:rPr>
              <a:t>SB 387</a:t>
            </a:r>
            <a:endParaRPr lang="en-US" dirty="0"/>
          </a:p>
          <a:p>
            <a:endParaRPr lang="en-US" dirty="0"/>
          </a:p>
        </p:txBody>
      </p:sp>
      <p:sp>
        <p:nvSpPr>
          <p:cNvPr id="6" name="Slide Number Placeholder 5">
            <a:extLst>
              <a:ext uri="{FF2B5EF4-FFF2-40B4-BE49-F238E27FC236}">
                <a16:creationId xmlns:a16="http://schemas.microsoft.com/office/drawing/2014/main" id="{D6531C3F-0676-41CF-BB70-61DD0436F070}"/>
              </a:ext>
            </a:extLst>
          </p:cNvPr>
          <p:cNvSpPr>
            <a:spLocks noGrp="1"/>
          </p:cNvSpPr>
          <p:nvPr>
            <p:ph type="sldNum" sz="quarter" idx="12"/>
          </p:nvPr>
        </p:nvSpPr>
        <p:spPr/>
        <p:txBody>
          <a:bodyPr/>
          <a:lstStyle/>
          <a:p>
            <a:fld id="{19B51A1E-902D-48AF-9020-955120F399B6}" type="slidenum">
              <a:rPr lang="en-US" noProof="0" smtClean="0"/>
              <a:pPr/>
              <a:t>10</a:t>
            </a:fld>
            <a:endParaRPr lang="en-US" noProof="0" dirty="0"/>
          </a:p>
        </p:txBody>
      </p:sp>
    </p:spTree>
    <p:extLst>
      <p:ext uri="{BB962C8B-B14F-4D97-AF65-F5344CB8AC3E}">
        <p14:creationId xmlns:p14="http://schemas.microsoft.com/office/powerpoint/2010/main" val="103866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flag with stars and stripes&#10;&#10;Description automatically generated with low confidence">
            <a:extLst>
              <a:ext uri="{FF2B5EF4-FFF2-40B4-BE49-F238E27FC236}">
                <a16:creationId xmlns:a16="http://schemas.microsoft.com/office/drawing/2014/main" id="{DD6F166E-4416-4953-9AFB-DC745FC250CE}"/>
              </a:ext>
            </a:extLst>
          </p:cNvPr>
          <p:cNvPicPr>
            <a:picLocks noGrp="1" noChangeAspect="1"/>
          </p:cNvPicPr>
          <p:nvPr>
            <p:ph type="pic" sz="quarter" idx="10"/>
          </p:nvPr>
        </p:nvPicPr>
        <p:blipFill>
          <a:blip r:embed="rId2"/>
          <a:srcRect t="25574" b="25574"/>
          <a:stretch>
            <a:fillRect/>
          </a:stretch>
        </p:blipFill>
        <p:spPr>
          <a:xfrm>
            <a:off x="2195412" y="486649"/>
            <a:ext cx="9780588" cy="6371351"/>
          </a:xfrm>
        </p:spPr>
      </p:pic>
      <p:sp>
        <p:nvSpPr>
          <p:cNvPr id="3" name="Title 2">
            <a:extLst>
              <a:ext uri="{FF2B5EF4-FFF2-40B4-BE49-F238E27FC236}">
                <a16:creationId xmlns:a16="http://schemas.microsoft.com/office/drawing/2014/main" id="{BD6D59D2-634B-49B4-8AAA-CF86FF6FE538}"/>
              </a:ext>
            </a:extLst>
          </p:cNvPr>
          <p:cNvSpPr>
            <a:spLocks noGrp="1"/>
          </p:cNvSpPr>
          <p:nvPr>
            <p:ph type="title"/>
          </p:nvPr>
        </p:nvSpPr>
        <p:spPr/>
        <p:txBody>
          <a:bodyPr/>
          <a:lstStyle/>
          <a:p>
            <a:r>
              <a:rPr lang="en-US" sz="4000" dirty="0"/>
              <a:t>JAJ and JFS  Coursework Review Per the Joint Powers Authority</a:t>
            </a:r>
          </a:p>
        </p:txBody>
      </p:sp>
      <p:sp>
        <p:nvSpPr>
          <p:cNvPr id="4" name="Text Placeholder 3">
            <a:extLst>
              <a:ext uri="{FF2B5EF4-FFF2-40B4-BE49-F238E27FC236}">
                <a16:creationId xmlns:a16="http://schemas.microsoft.com/office/drawing/2014/main" id="{01B71984-8A47-4610-A607-2F40FD7A4BC3}"/>
              </a:ext>
            </a:extLst>
          </p:cNvPr>
          <p:cNvSpPr>
            <a:spLocks noGrp="1"/>
          </p:cNvSpPr>
          <p:nvPr>
            <p:ph type="body" sz="quarter" idx="13"/>
          </p:nvPr>
        </p:nvSpPr>
        <p:spPr>
          <a:xfrm>
            <a:off x="-1700" y="4110759"/>
            <a:ext cx="5958000" cy="1228683"/>
          </a:xfrm>
        </p:spPr>
        <p:txBody>
          <a:bodyPr/>
          <a:lstStyle/>
          <a:p>
            <a:r>
              <a:rPr lang="en-US" dirty="0"/>
              <a:t>We recommend being an active partner, using our funding leverage to have courageous conversations and dialogue with the JPA consortium regarding review and revision of these courses per the call to action by Chancellor Oakley. </a:t>
            </a:r>
          </a:p>
        </p:txBody>
      </p:sp>
      <p:sp>
        <p:nvSpPr>
          <p:cNvPr id="6" name="Slide Number Placeholder 5">
            <a:extLst>
              <a:ext uri="{FF2B5EF4-FFF2-40B4-BE49-F238E27FC236}">
                <a16:creationId xmlns:a16="http://schemas.microsoft.com/office/drawing/2014/main" id="{6706C163-C9FE-4028-8FC2-EA733234D8A8}"/>
              </a:ext>
            </a:extLst>
          </p:cNvPr>
          <p:cNvSpPr>
            <a:spLocks noGrp="1"/>
          </p:cNvSpPr>
          <p:nvPr>
            <p:ph type="sldNum" sz="quarter" idx="12"/>
          </p:nvPr>
        </p:nvSpPr>
        <p:spPr/>
        <p:txBody>
          <a:bodyPr/>
          <a:lstStyle/>
          <a:p>
            <a:fld id="{19B51A1E-902D-48AF-9020-955120F399B6}" type="slidenum">
              <a:rPr lang="en-US" noProof="0" smtClean="0"/>
              <a:pPr/>
              <a:t>11</a:t>
            </a:fld>
            <a:endParaRPr lang="en-US" noProof="0" dirty="0"/>
          </a:p>
        </p:txBody>
      </p:sp>
    </p:spTree>
    <p:extLst>
      <p:ext uri="{BB962C8B-B14F-4D97-AF65-F5344CB8AC3E}">
        <p14:creationId xmlns:p14="http://schemas.microsoft.com/office/powerpoint/2010/main" val="23673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979898" y="-674"/>
            <a:ext cx="9780102" cy="6804025"/>
          </a:xfrm>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a:xfrm>
            <a:off x="4421314" y="2421071"/>
            <a:ext cx="7249886" cy="1013684"/>
          </a:xfrm>
        </p:spPr>
        <p:txBody>
          <a:bodyPr wrap="none">
            <a:noAutofit/>
          </a:bodyPr>
          <a:lstStyle/>
          <a:p>
            <a:pPr algn="ctr"/>
            <a:r>
              <a:rPr lang="en-US" sz="2400" dirty="0"/>
              <a:t>Preliminary Overarching Recommendations :</a:t>
            </a:r>
            <a:br>
              <a:rPr lang="en-US" sz="2400" dirty="0"/>
            </a:br>
            <a:r>
              <a:rPr lang="en-US" sz="2400" dirty="0"/>
              <a:t>Be Explicit, Be Intentional, Be Responsive to the Community</a:t>
            </a:r>
            <a:br>
              <a:rPr lang="en-US" sz="2400" dirty="0"/>
            </a:br>
            <a:r>
              <a:rPr lang="en-US" sz="2400" dirty="0"/>
              <a:t>Add Equity to the following :</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solidFill>
            <a:schemeClr val="tx1">
              <a:lumMod val="75000"/>
              <a:lumOff val="25000"/>
            </a:schemeClr>
          </a:solidFill>
        </p:spPr>
        <p:txBody>
          <a:bodyPr/>
          <a:lstStyle/>
          <a:p>
            <a:r>
              <a:rPr lang="en-US" dirty="0"/>
              <a:t>Strategic Plan</a:t>
            </a:r>
          </a:p>
        </p:txBody>
      </p:sp>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solidFill>
            <a:schemeClr val="tx1">
              <a:lumMod val="75000"/>
              <a:lumOff val="25000"/>
            </a:schemeClr>
          </a:solidFill>
        </p:spPr>
        <p:txBody>
          <a:bodyPr/>
          <a:lstStyle/>
          <a:p>
            <a:r>
              <a:rPr lang="en-US" dirty="0"/>
              <a:t>Mission Statement</a:t>
            </a:r>
          </a:p>
        </p:txBody>
      </p:sp>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solidFill>
            <a:schemeClr val="tx1">
              <a:lumMod val="75000"/>
              <a:lumOff val="25000"/>
            </a:schemeClr>
          </a:solidFill>
        </p:spPr>
        <p:txBody>
          <a:bodyPr/>
          <a:lstStyle/>
          <a:p>
            <a:r>
              <a:rPr lang="en-US" dirty="0"/>
              <a:t>Vision Statement</a:t>
            </a:r>
          </a:p>
        </p:txBody>
      </p:sp>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a:solidFill>
            <a:schemeClr val="tx1">
              <a:lumMod val="75000"/>
              <a:lumOff val="25000"/>
            </a:schemeClr>
          </a:solidFill>
        </p:spPr>
        <p:txBody>
          <a:bodyPr/>
          <a:lstStyle/>
          <a:p>
            <a:r>
              <a:rPr lang="en-US" dirty="0"/>
              <a:t>Values Statements</a:t>
            </a:r>
          </a:p>
        </p:txBody>
      </p:sp>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fld id="{19B51A1E-902D-48AF-9020-955120F399B6}" type="slidenum">
              <a:rPr lang="en-US" smtClean="0"/>
              <a:pPr/>
              <a:t>12</a:t>
            </a:fld>
            <a:endParaRPr lang="en-US" dirty="0"/>
          </a:p>
        </p:txBody>
      </p:sp>
    </p:spTree>
    <p:extLst>
      <p:ext uri="{BB962C8B-B14F-4D97-AF65-F5344CB8AC3E}">
        <p14:creationId xmlns:p14="http://schemas.microsoft.com/office/powerpoint/2010/main" val="4153678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conference room">
            <a:extLst>
              <a:ext uri="{FF2B5EF4-FFF2-40B4-BE49-F238E27FC236}">
                <a16:creationId xmlns:a16="http://schemas.microsoft.com/office/drawing/2014/main" id="{8F5AE0D5-C196-A947-8AFE-449A48B26153}"/>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t="45" b="45"/>
          <a:stretch>
            <a:fillRect/>
          </a:stretch>
        </p:blipFill>
        <p:spPr>
          <a:xfrm>
            <a:off x="27214" y="432001"/>
            <a:ext cx="12192000" cy="6371350"/>
          </a:xfrm>
        </p:spPr>
      </p:pic>
      <p:sp>
        <p:nvSpPr>
          <p:cNvPr id="4" name="Content Placeholder 3">
            <a:extLst>
              <a:ext uri="{FF2B5EF4-FFF2-40B4-BE49-F238E27FC236}">
                <a16:creationId xmlns:a16="http://schemas.microsoft.com/office/drawing/2014/main" id="{3B86E961-B76E-423F-995E-11B31E921437}"/>
              </a:ext>
            </a:extLst>
          </p:cNvPr>
          <p:cNvSpPr>
            <a:spLocks noGrp="1"/>
          </p:cNvSpPr>
          <p:nvPr>
            <p:ph sz="half" idx="1"/>
          </p:nvPr>
        </p:nvSpPr>
        <p:spPr>
          <a:xfrm>
            <a:off x="8071104" y="5359400"/>
            <a:ext cx="3688896" cy="565899"/>
          </a:xfrm>
          <a:solidFill>
            <a:schemeClr val="tx1">
              <a:lumMod val="95000"/>
              <a:lumOff val="5000"/>
            </a:schemeClr>
          </a:solidFill>
        </p:spPr>
        <p:txBody>
          <a:bodyPr/>
          <a:lstStyle/>
          <a:p>
            <a:r>
              <a:rPr lang="en-US" dirty="0"/>
              <a:t>Thank you!  Please let us know if you have any questions </a:t>
            </a:r>
          </a:p>
        </p:txBody>
      </p:sp>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a:lstStyle/>
          <a:p>
            <a:fld id="{19B51A1E-902D-48AF-9020-955120F399B6}" type="slidenum">
              <a:rPr lang="en-US" smtClean="0"/>
              <a:pPr/>
              <a:t>13</a:t>
            </a:fld>
            <a:endParaRPr lang="en-US"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a:lstStyle/>
          <a:p>
            <a:r>
              <a:rPr lang="en-US" dirty="0"/>
              <a:t>Large image</a:t>
            </a:r>
          </a:p>
        </p:txBody>
      </p:sp>
    </p:spTree>
    <p:extLst>
      <p:ext uri="{BB962C8B-B14F-4D97-AF65-F5344CB8AC3E}">
        <p14:creationId xmlns:p14="http://schemas.microsoft.com/office/powerpoint/2010/main" val="66521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srcRect l="6842" r="6842"/>
          <a:stretch>
            <a:fillRect/>
          </a:stretch>
        </p:blipFill>
        <p:spPr>
          <a:xfrm>
            <a:off x="0" y="0"/>
            <a:ext cx="9780588" cy="6371351"/>
          </a:xfrm>
          <a:prstGeom prst="rect">
            <a:avLst/>
          </a:prstGeom>
        </p:spPr>
      </p:pic>
      <p:sp>
        <p:nvSpPr>
          <p:cNvPr id="3" name="Title 2"/>
          <p:cNvSpPr>
            <a:spLocks noGrp="1"/>
          </p:cNvSpPr>
          <p:nvPr>
            <p:ph type="ctrTitle"/>
          </p:nvPr>
        </p:nvSpPr>
        <p:spPr>
          <a:xfrm>
            <a:off x="7799614" y="1360934"/>
            <a:ext cx="4392386" cy="5497066"/>
          </a:xfrm>
        </p:spPr>
        <p:txBody>
          <a:bodyPr/>
          <a:lstStyle/>
          <a:p>
            <a:r>
              <a:rPr lang="en-US" dirty="0"/>
              <a:t>Defining Our Why?</a:t>
            </a:r>
            <a:br>
              <a:rPr lang="en-US" dirty="0"/>
            </a:br>
            <a:r>
              <a:rPr lang="en-US" sz="2400" b="0" dirty="0"/>
              <a:t>Student  &amp;  community  centered</a:t>
            </a:r>
            <a:br>
              <a:rPr lang="en-US" sz="2400" b="0" dirty="0"/>
            </a:br>
            <a:r>
              <a:rPr lang="en-US" sz="2400" b="0" dirty="0"/>
              <a:t>Responsive  to  l </a:t>
            </a:r>
            <a:r>
              <a:rPr lang="en-US" sz="2400" b="0" dirty="0" err="1"/>
              <a:t>ocal</a:t>
            </a:r>
            <a:r>
              <a:rPr lang="en-US" sz="2400" b="0" dirty="0"/>
              <a:t>,  state,  and  national context  and  mandates</a:t>
            </a:r>
            <a:br>
              <a:rPr lang="en-US" sz="2400" b="0" dirty="0"/>
            </a:br>
            <a:r>
              <a:rPr lang="en-US" sz="2400" b="0" dirty="0"/>
              <a:t>Data  informed-  confronting  our  brutal truths</a:t>
            </a:r>
            <a:br>
              <a:rPr lang="en-US" sz="2400" b="0" dirty="0"/>
            </a:br>
            <a:r>
              <a:rPr lang="en-US" sz="2400" b="0" dirty="0"/>
              <a:t>Teaching  &amp;  learning</a:t>
            </a:r>
            <a:br>
              <a:rPr lang="en-US" sz="2400" b="0" dirty="0"/>
            </a:br>
            <a:r>
              <a:rPr lang="en-US" sz="2400" b="0" dirty="0"/>
              <a:t>Transformative  leadership  for  cultural change</a:t>
            </a:r>
            <a:br>
              <a:rPr lang="en-US" sz="2400" dirty="0"/>
            </a:br>
            <a:endParaRPr lang="en-US" sz="2400" dirty="0"/>
          </a:p>
        </p:txBody>
      </p:sp>
      <p:sp>
        <p:nvSpPr>
          <p:cNvPr id="4" name="Text Placeholder 3"/>
          <p:cNvSpPr>
            <a:spLocks noGrp="1"/>
          </p:cNvSpPr>
          <p:nvPr>
            <p:ph type="body" sz="quarter" idx="13"/>
          </p:nvPr>
        </p:nvSpPr>
        <p:spPr>
          <a:xfrm>
            <a:off x="432000" y="5270786"/>
            <a:ext cx="5956300" cy="1100565"/>
          </a:xfrm>
        </p:spPr>
        <p:txBody>
          <a:bodyPr/>
          <a:lstStyle/>
          <a:p>
            <a:r>
              <a:rPr lang="en-US" dirty="0"/>
              <a:t>“Being Community Responsive, Is Being Culturally Responsive”</a:t>
            </a:r>
          </a:p>
          <a:p>
            <a:r>
              <a:rPr lang="en-US" dirty="0"/>
              <a:t>Quote by Dr. Jeff Duncan Andrade</a:t>
            </a:r>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2</a:t>
            </a:fld>
            <a:endParaRPr lang="en-US" noProof="0" dirty="0"/>
          </a:p>
        </p:txBody>
      </p:sp>
    </p:spTree>
    <p:extLst>
      <p:ext uri="{BB962C8B-B14F-4D97-AF65-F5344CB8AC3E}">
        <p14:creationId xmlns:p14="http://schemas.microsoft.com/office/powerpoint/2010/main" val="376853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3ADE36-54B1-9240-AF8D-3E30A0559FB7}"/>
              </a:ext>
            </a:extLst>
          </p:cNvPr>
          <p:cNvSpPr>
            <a:spLocks noGrp="1"/>
          </p:cNvSpPr>
          <p:nvPr>
            <p:ph type="title"/>
          </p:nvPr>
        </p:nvSpPr>
        <p:spPr>
          <a:xfrm>
            <a:off x="277586" y="283661"/>
            <a:ext cx="11328000" cy="432000"/>
          </a:xfrm>
          <a:solidFill>
            <a:schemeClr val="bg1"/>
          </a:solidFill>
          <a:ln>
            <a:solidFill>
              <a:schemeClr val="bg1"/>
            </a:solidFill>
          </a:ln>
        </p:spPr>
        <p:txBody>
          <a:bodyPr/>
          <a:lstStyle/>
          <a:p>
            <a:r>
              <a:rPr lang="en-US" dirty="0">
                <a:solidFill>
                  <a:schemeClr val="tx1"/>
                </a:solidFill>
              </a:rPr>
              <a:t>Equity &amp; Racial Justice- Beyond “Inclusivity”</a:t>
            </a:r>
          </a:p>
        </p:txBody>
      </p:sp>
      <p:sp>
        <p:nvSpPr>
          <p:cNvPr id="14" name="Content Placeholder 13">
            <a:extLst>
              <a:ext uri="{FF2B5EF4-FFF2-40B4-BE49-F238E27FC236}">
                <a16:creationId xmlns:a16="http://schemas.microsoft.com/office/drawing/2014/main" id="{5554AE43-D74A-A342-B525-6D9B5D4FB45E}"/>
              </a:ext>
            </a:extLst>
          </p:cNvPr>
          <p:cNvSpPr>
            <a:spLocks noGrp="1"/>
          </p:cNvSpPr>
          <p:nvPr>
            <p:ph idx="1"/>
          </p:nvPr>
        </p:nvSpPr>
        <p:spPr>
          <a:xfrm>
            <a:off x="326571" y="1336552"/>
            <a:ext cx="5089071" cy="3697070"/>
          </a:xfrm>
          <a:solidFill>
            <a:schemeClr val="bg1"/>
          </a:solidFill>
          <a:ln>
            <a:solidFill>
              <a:schemeClr val="tx1"/>
            </a:solidFill>
          </a:ln>
        </p:spPr>
        <p:txBody>
          <a:bodyPr/>
          <a:lstStyle/>
          <a:p>
            <a:r>
              <a:rPr lang="en-US" dirty="0">
                <a:solidFill>
                  <a:schemeClr val="tx1"/>
                </a:solidFill>
              </a:rPr>
              <a:t>Hiring </a:t>
            </a:r>
          </a:p>
          <a:p>
            <a:r>
              <a:rPr lang="en-US" dirty="0">
                <a:solidFill>
                  <a:schemeClr val="tx1"/>
                </a:solidFill>
              </a:rPr>
              <a:t>Professional Development</a:t>
            </a:r>
          </a:p>
          <a:p>
            <a:r>
              <a:rPr lang="en-US" dirty="0">
                <a:solidFill>
                  <a:schemeClr val="tx1"/>
                </a:solidFill>
              </a:rPr>
              <a:t>Program &amp; Curriculum Design</a:t>
            </a:r>
          </a:p>
          <a:p>
            <a:r>
              <a:rPr lang="en-US" dirty="0">
                <a:solidFill>
                  <a:schemeClr val="tx1"/>
                </a:solidFill>
              </a:rPr>
              <a:t>Board Policies &amp; Administrative Procedures</a:t>
            </a:r>
          </a:p>
          <a:p>
            <a:r>
              <a:rPr lang="en-US" dirty="0">
                <a:solidFill>
                  <a:schemeClr val="tx1"/>
                </a:solidFill>
              </a:rPr>
              <a:t>Marketing &amp; Communications</a:t>
            </a:r>
          </a:p>
          <a:p>
            <a:r>
              <a:rPr lang="en-US" dirty="0">
                <a:solidFill>
                  <a:schemeClr val="tx1"/>
                </a:solidFill>
              </a:rPr>
              <a:t>Students’ experiences throughout the College</a:t>
            </a:r>
          </a:p>
          <a:p>
            <a:r>
              <a:rPr lang="en-US" dirty="0">
                <a:solidFill>
                  <a:schemeClr val="tx1"/>
                </a:solidFill>
              </a:rPr>
              <a:t>Facilities</a:t>
            </a:r>
          </a:p>
        </p:txBody>
      </p:sp>
      <p:sp>
        <p:nvSpPr>
          <p:cNvPr id="2" name="Rectangle 1"/>
          <p:cNvSpPr/>
          <p:nvPr/>
        </p:nvSpPr>
        <p:spPr>
          <a:xfrm>
            <a:off x="228601" y="6208075"/>
            <a:ext cx="11745685" cy="611578"/>
          </a:xfrm>
          <a:prstGeom prst="rect">
            <a:avLst/>
          </a:prstGeom>
          <a:solidFill>
            <a:srgbClr val="0070C0"/>
          </a:solidFill>
        </p:spPr>
        <p:txBody>
          <a:bodyPr wrap="square">
            <a:spAutoFit/>
          </a:bodyPr>
          <a:lstStyle/>
          <a:p>
            <a:pPr lvl="0">
              <a:defRPr/>
            </a:pPr>
            <a:r>
              <a:rPr lang="en-US" sz="1687" dirty="0">
                <a:solidFill>
                  <a:schemeClr val="bg1"/>
                </a:solidFill>
              </a:rPr>
              <a:t>Antiracism is the intentional implementation of beliefs, laws, policies, procedures, curriculum, or other actions that identify and oppose personal and institutional racism- Dr. Angelica Garcia</a:t>
            </a:r>
          </a:p>
        </p:txBody>
      </p:sp>
      <p:graphicFrame>
        <p:nvGraphicFramePr>
          <p:cNvPr id="5" name="Table 3">
            <a:extLst>
              <a:ext uri="{FF2B5EF4-FFF2-40B4-BE49-F238E27FC236}">
                <a16:creationId xmlns:a16="http://schemas.microsoft.com/office/drawing/2014/main" id="{B2D43553-B701-7A4A-AE38-2A4EDBD1D46F}"/>
              </a:ext>
            </a:extLst>
          </p:cNvPr>
          <p:cNvGraphicFramePr>
            <a:graphicFrameLocks noGrp="1"/>
          </p:cNvGraphicFramePr>
          <p:nvPr>
            <p:extLst>
              <p:ext uri="{D42A27DB-BD31-4B8C-83A1-F6EECF244321}">
                <p14:modId xmlns:p14="http://schemas.microsoft.com/office/powerpoint/2010/main" val="2020189767"/>
              </p:ext>
            </p:extLst>
          </p:nvPr>
        </p:nvGraphicFramePr>
        <p:xfrm>
          <a:off x="6700209" y="1096620"/>
          <a:ext cx="4724348" cy="4730496"/>
        </p:xfrm>
        <a:graphic>
          <a:graphicData uri="http://schemas.openxmlformats.org/drawingml/2006/table">
            <a:tbl>
              <a:tblPr firstRow="1" bandRow="1">
                <a:tableStyleId>{5C22544A-7EE6-4342-B048-85BDC9FD1C3A}</a:tableStyleId>
              </a:tblPr>
              <a:tblGrid>
                <a:gridCol w="2362174">
                  <a:extLst>
                    <a:ext uri="{9D8B030D-6E8A-4147-A177-3AD203B41FA5}">
                      <a16:colId xmlns:a16="http://schemas.microsoft.com/office/drawing/2014/main" val="3543332301"/>
                    </a:ext>
                  </a:extLst>
                </a:gridCol>
                <a:gridCol w="2362174">
                  <a:extLst>
                    <a:ext uri="{9D8B030D-6E8A-4147-A177-3AD203B41FA5}">
                      <a16:colId xmlns:a16="http://schemas.microsoft.com/office/drawing/2014/main" val="829706031"/>
                    </a:ext>
                  </a:extLst>
                </a:gridCol>
              </a:tblGrid>
              <a:tr h="369743">
                <a:tc>
                  <a:txBody>
                    <a:bodyPr/>
                    <a:lstStyle/>
                    <a:p>
                      <a:r>
                        <a:rPr lang="en-US" sz="2000" dirty="0">
                          <a:solidFill>
                            <a:schemeClr val="bg1"/>
                          </a:solidFill>
                        </a:rPr>
                        <a:t>Student Demographics</a:t>
                      </a:r>
                    </a:p>
                  </a:txBody>
                  <a:tcPr marL="97536" marR="97536" marT="48768" marB="48768">
                    <a:solidFill>
                      <a:srgbClr val="002060"/>
                    </a:solidFill>
                  </a:tcPr>
                </a:tc>
                <a:tc>
                  <a:txBody>
                    <a:bodyPr/>
                    <a:lstStyle/>
                    <a:p>
                      <a:r>
                        <a:rPr lang="en-US" sz="2000" dirty="0"/>
                        <a:t>Percentage</a:t>
                      </a:r>
                    </a:p>
                  </a:txBody>
                  <a:tcPr marL="97536" marR="97536" marT="48768" marB="48768">
                    <a:solidFill>
                      <a:srgbClr val="002060"/>
                    </a:solidFill>
                  </a:tcPr>
                </a:tc>
                <a:extLst>
                  <a:ext uri="{0D108BD9-81ED-4DB2-BD59-A6C34878D82A}">
                    <a16:rowId xmlns:a16="http://schemas.microsoft.com/office/drawing/2014/main" val="1587040631"/>
                  </a:ext>
                </a:extLst>
              </a:tr>
              <a:tr h="369743">
                <a:tc>
                  <a:txBody>
                    <a:bodyPr/>
                    <a:lstStyle/>
                    <a:p>
                      <a:r>
                        <a:rPr lang="en-US" sz="2000" dirty="0"/>
                        <a:t>First-Generation</a:t>
                      </a:r>
                    </a:p>
                  </a:txBody>
                  <a:tcPr marL="97536" marR="97536" marT="48768" marB="48768">
                    <a:solidFill>
                      <a:schemeClr val="bg1"/>
                    </a:solidFill>
                  </a:tcPr>
                </a:tc>
                <a:tc>
                  <a:txBody>
                    <a:bodyPr/>
                    <a:lstStyle/>
                    <a:p>
                      <a:r>
                        <a:rPr lang="en-US" sz="2000" dirty="0"/>
                        <a:t>37%</a:t>
                      </a:r>
                    </a:p>
                  </a:txBody>
                  <a:tcPr marL="97536" marR="97536" marT="48768" marB="48768">
                    <a:solidFill>
                      <a:schemeClr val="bg1"/>
                    </a:solidFill>
                  </a:tcPr>
                </a:tc>
                <a:extLst>
                  <a:ext uri="{0D108BD9-81ED-4DB2-BD59-A6C34878D82A}">
                    <a16:rowId xmlns:a16="http://schemas.microsoft.com/office/drawing/2014/main" val="1078745916"/>
                  </a:ext>
                </a:extLst>
              </a:tr>
              <a:tr h="369743">
                <a:tc>
                  <a:txBody>
                    <a:bodyPr/>
                    <a:lstStyle/>
                    <a:p>
                      <a:r>
                        <a:rPr lang="en-US" sz="2000" dirty="0"/>
                        <a:t>Female</a:t>
                      </a:r>
                    </a:p>
                  </a:txBody>
                  <a:tcPr marL="97536" marR="97536" marT="48768" marB="48768">
                    <a:solidFill>
                      <a:schemeClr val="bg1"/>
                    </a:solidFill>
                  </a:tcPr>
                </a:tc>
                <a:tc>
                  <a:txBody>
                    <a:bodyPr/>
                    <a:lstStyle/>
                    <a:p>
                      <a:r>
                        <a:rPr lang="en-US" sz="2000" dirty="0"/>
                        <a:t>45%</a:t>
                      </a:r>
                    </a:p>
                  </a:txBody>
                  <a:tcPr marL="97536" marR="97536" marT="48768" marB="48768">
                    <a:solidFill>
                      <a:schemeClr val="bg1"/>
                    </a:solidFill>
                  </a:tcPr>
                </a:tc>
                <a:extLst>
                  <a:ext uri="{0D108BD9-81ED-4DB2-BD59-A6C34878D82A}">
                    <a16:rowId xmlns:a16="http://schemas.microsoft.com/office/drawing/2014/main" val="2280019339"/>
                  </a:ext>
                </a:extLst>
              </a:tr>
              <a:tr h="369743">
                <a:tc>
                  <a:txBody>
                    <a:bodyPr/>
                    <a:lstStyle/>
                    <a:p>
                      <a:r>
                        <a:rPr lang="en-US" sz="2000" dirty="0"/>
                        <a:t>Male</a:t>
                      </a:r>
                    </a:p>
                  </a:txBody>
                  <a:tcPr marL="97536" marR="97536" marT="48768" marB="48768">
                    <a:solidFill>
                      <a:schemeClr val="bg1"/>
                    </a:solidFill>
                  </a:tcPr>
                </a:tc>
                <a:tc>
                  <a:txBody>
                    <a:bodyPr/>
                    <a:lstStyle/>
                    <a:p>
                      <a:r>
                        <a:rPr lang="en-US" sz="2000" dirty="0"/>
                        <a:t>55%</a:t>
                      </a:r>
                    </a:p>
                  </a:txBody>
                  <a:tcPr marL="97536" marR="97536" marT="48768" marB="48768">
                    <a:solidFill>
                      <a:schemeClr val="bg1"/>
                    </a:solidFill>
                  </a:tcPr>
                </a:tc>
                <a:extLst>
                  <a:ext uri="{0D108BD9-81ED-4DB2-BD59-A6C34878D82A}">
                    <a16:rowId xmlns:a16="http://schemas.microsoft.com/office/drawing/2014/main" val="2041623046"/>
                  </a:ext>
                </a:extLst>
              </a:tr>
              <a:tr h="369743">
                <a:tc>
                  <a:txBody>
                    <a:bodyPr/>
                    <a:lstStyle/>
                    <a:p>
                      <a:r>
                        <a:rPr lang="en-US" sz="2000" dirty="0"/>
                        <a:t>American-Indian</a:t>
                      </a:r>
                    </a:p>
                  </a:txBody>
                  <a:tcPr marL="97536" marR="97536" marT="48768" marB="48768">
                    <a:solidFill>
                      <a:schemeClr val="bg1"/>
                    </a:solidFill>
                  </a:tcPr>
                </a:tc>
                <a:tc>
                  <a:txBody>
                    <a:bodyPr/>
                    <a:lstStyle/>
                    <a:p>
                      <a:r>
                        <a:rPr lang="en-US" sz="2000" dirty="0"/>
                        <a:t>1%</a:t>
                      </a:r>
                    </a:p>
                  </a:txBody>
                  <a:tcPr marL="97536" marR="97536" marT="48768" marB="48768">
                    <a:solidFill>
                      <a:schemeClr val="bg1"/>
                    </a:solidFill>
                  </a:tcPr>
                </a:tc>
                <a:extLst>
                  <a:ext uri="{0D108BD9-81ED-4DB2-BD59-A6C34878D82A}">
                    <a16:rowId xmlns:a16="http://schemas.microsoft.com/office/drawing/2014/main" val="2668243251"/>
                  </a:ext>
                </a:extLst>
              </a:tr>
              <a:tr h="369743">
                <a:tc>
                  <a:txBody>
                    <a:bodyPr/>
                    <a:lstStyle/>
                    <a:p>
                      <a:r>
                        <a:rPr lang="en-US" sz="2000" dirty="0"/>
                        <a:t>Asian</a:t>
                      </a:r>
                    </a:p>
                  </a:txBody>
                  <a:tcPr marL="97536" marR="97536" marT="48768" marB="48768">
                    <a:solidFill>
                      <a:schemeClr val="bg1"/>
                    </a:solidFill>
                  </a:tcPr>
                </a:tc>
                <a:tc>
                  <a:txBody>
                    <a:bodyPr/>
                    <a:lstStyle/>
                    <a:p>
                      <a:r>
                        <a:rPr lang="en-US" sz="2000" dirty="0"/>
                        <a:t>5%</a:t>
                      </a:r>
                    </a:p>
                  </a:txBody>
                  <a:tcPr marL="97536" marR="97536" marT="48768" marB="48768">
                    <a:solidFill>
                      <a:schemeClr val="bg1"/>
                    </a:solidFill>
                  </a:tcPr>
                </a:tc>
                <a:extLst>
                  <a:ext uri="{0D108BD9-81ED-4DB2-BD59-A6C34878D82A}">
                    <a16:rowId xmlns:a16="http://schemas.microsoft.com/office/drawing/2014/main" val="1113798170"/>
                  </a:ext>
                </a:extLst>
              </a:tr>
              <a:tr h="369743">
                <a:tc>
                  <a:txBody>
                    <a:bodyPr/>
                    <a:lstStyle/>
                    <a:p>
                      <a:r>
                        <a:rPr lang="en-US" sz="2000" dirty="0"/>
                        <a:t>Black</a:t>
                      </a:r>
                    </a:p>
                  </a:txBody>
                  <a:tcPr marL="97536" marR="97536" marT="48768" marB="48768">
                    <a:solidFill>
                      <a:schemeClr val="bg1"/>
                    </a:solidFill>
                  </a:tcPr>
                </a:tc>
                <a:tc>
                  <a:txBody>
                    <a:bodyPr/>
                    <a:lstStyle/>
                    <a:p>
                      <a:r>
                        <a:rPr lang="en-US" sz="2000" dirty="0"/>
                        <a:t>2%</a:t>
                      </a:r>
                    </a:p>
                  </a:txBody>
                  <a:tcPr marL="97536" marR="97536" marT="48768" marB="48768">
                    <a:solidFill>
                      <a:schemeClr val="bg1"/>
                    </a:solidFill>
                  </a:tcPr>
                </a:tc>
                <a:extLst>
                  <a:ext uri="{0D108BD9-81ED-4DB2-BD59-A6C34878D82A}">
                    <a16:rowId xmlns:a16="http://schemas.microsoft.com/office/drawing/2014/main" val="2230502801"/>
                  </a:ext>
                </a:extLst>
              </a:tr>
              <a:tr h="369743">
                <a:tc>
                  <a:txBody>
                    <a:bodyPr/>
                    <a:lstStyle/>
                    <a:p>
                      <a:r>
                        <a:rPr lang="en-US" sz="2000" dirty="0"/>
                        <a:t>Latinx</a:t>
                      </a:r>
                    </a:p>
                  </a:txBody>
                  <a:tcPr marL="97536" marR="97536" marT="48768" marB="48768">
                    <a:solidFill>
                      <a:schemeClr val="bg1"/>
                    </a:solidFill>
                  </a:tcPr>
                </a:tc>
                <a:tc>
                  <a:txBody>
                    <a:bodyPr/>
                    <a:lstStyle/>
                    <a:p>
                      <a:r>
                        <a:rPr lang="en-US" sz="2000" dirty="0"/>
                        <a:t>62%</a:t>
                      </a:r>
                    </a:p>
                  </a:txBody>
                  <a:tcPr marL="97536" marR="97536" marT="48768" marB="48768">
                    <a:solidFill>
                      <a:schemeClr val="bg1"/>
                    </a:solidFill>
                  </a:tcPr>
                </a:tc>
                <a:extLst>
                  <a:ext uri="{0D108BD9-81ED-4DB2-BD59-A6C34878D82A}">
                    <a16:rowId xmlns:a16="http://schemas.microsoft.com/office/drawing/2014/main" val="2206931747"/>
                  </a:ext>
                </a:extLst>
              </a:tr>
              <a:tr h="369743">
                <a:tc>
                  <a:txBody>
                    <a:bodyPr/>
                    <a:lstStyle/>
                    <a:p>
                      <a:r>
                        <a:rPr lang="en-US" sz="2000" dirty="0"/>
                        <a:t>Two or more races</a:t>
                      </a:r>
                    </a:p>
                  </a:txBody>
                  <a:tcPr marL="97536" marR="97536" marT="48768" marB="48768">
                    <a:solidFill>
                      <a:schemeClr val="bg1"/>
                    </a:solidFill>
                  </a:tcPr>
                </a:tc>
                <a:tc>
                  <a:txBody>
                    <a:bodyPr/>
                    <a:lstStyle/>
                    <a:p>
                      <a:r>
                        <a:rPr lang="en-US" sz="2000" dirty="0"/>
                        <a:t>2%</a:t>
                      </a:r>
                    </a:p>
                  </a:txBody>
                  <a:tcPr marL="97536" marR="97536" marT="48768" marB="48768">
                    <a:solidFill>
                      <a:schemeClr val="bg1"/>
                    </a:solidFill>
                  </a:tcPr>
                </a:tc>
                <a:extLst>
                  <a:ext uri="{0D108BD9-81ED-4DB2-BD59-A6C34878D82A}">
                    <a16:rowId xmlns:a16="http://schemas.microsoft.com/office/drawing/2014/main" val="1021458223"/>
                  </a:ext>
                </a:extLst>
              </a:tr>
              <a:tr h="369743">
                <a:tc>
                  <a:txBody>
                    <a:bodyPr/>
                    <a:lstStyle/>
                    <a:p>
                      <a:r>
                        <a:rPr lang="en-US" sz="2000" dirty="0"/>
                        <a:t>Unknown</a:t>
                      </a:r>
                    </a:p>
                  </a:txBody>
                  <a:tcPr marL="97536" marR="97536" marT="48768" marB="48768">
                    <a:solidFill>
                      <a:schemeClr val="bg1"/>
                    </a:solidFill>
                  </a:tcPr>
                </a:tc>
                <a:tc>
                  <a:txBody>
                    <a:bodyPr/>
                    <a:lstStyle/>
                    <a:p>
                      <a:r>
                        <a:rPr lang="en-US" sz="2000" dirty="0"/>
                        <a:t>6%</a:t>
                      </a:r>
                    </a:p>
                  </a:txBody>
                  <a:tcPr marL="97536" marR="97536" marT="48768" marB="48768">
                    <a:solidFill>
                      <a:schemeClr val="bg1"/>
                    </a:solidFill>
                  </a:tcPr>
                </a:tc>
                <a:extLst>
                  <a:ext uri="{0D108BD9-81ED-4DB2-BD59-A6C34878D82A}">
                    <a16:rowId xmlns:a16="http://schemas.microsoft.com/office/drawing/2014/main" val="1284077080"/>
                  </a:ext>
                </a:extLst>
              </a:tr>
              <a:tr h="369743">
                <a:tc>
                  <a:txBody>
                    <a:bodyPr/>
                    <a:lstStyle/>
                    <a:p>
                      <a:r>
                        <a:rPr lang="en-US" sz="2000" dirty="0"/>
                        <a:t>White</a:t>
                      </a:r>
                    </a:p>
                  </a:txBody>
                  <a:tcPr marL="97536" marR="97536" marT="48768" marB="48768">
                    <a:solidFill>
                      <a:schemeClr val="bg1"/>
                    </a:solidFill>
                  </a:tcPr>
                </a:tc>
                <a:tc>
                  <a:txBody>
                    <a:bodyPr/>
                    <a:lstStyle/>
                    <a:p>
                      <a:r>
                        <a:rPr lang="en-US" sz="2000" dirty="0"/>
                        <a:t>22%</a:t>
                      </a:r>
                    </a:p>
                  </a:txBody>
                  <a:tcPr marL="97536" marR="97536" marT="48768" marB="48768">
                    <a:solidFill>
                      <a:schemeClr val="bg1"/>
                    </a:solidFill>
                  </a:tcPr>
                </a:tc>
                <a:extLst>
                  <a:ext uri="{0D108BD9-81ED-4DB2-BD59-A6C34878D82A}">
                    <a16:rowId xmlns:a16="http://schemas.microsoft.com/office/drawing/2014/main" val="3546390998"/>
                  </a:ext>
                </a:extLst>
              </a:tr>
            </a:tbl>
          </a:graphicData>
        </a:graphic>
      </p:graphicFrame>
    </p:spTree>
    <p:extLst>
      <p:ext uri="{BB962C8B-B14F-4D97-AF65-F5344CB8AC3E}">
        <p14:creationId xmlns:p14="http://schemas.microsoft.com/office/powerpoint/2010/main" val="3490281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0" y="0"/>
            <a:ext cx="12192000" cy="6371351"/>
          </a:xfrm>
        </p:spPr>
      </p:sp>
      <p:sp>
        <p:nvSpPr>
          <p:cNvPr id="3" name="Title 2"/>
          <p:cNvSpPr>
            <a:spLocks noGrp="1"/>
          </p:cNvSpPr>
          <p:nvPr>
            <p:ph type="ctrTitle"/>
          </p:nvPr>
        </p:nvSpPr>
        <p:spPr>
          <a:xfrm>
            <a:off x="6165851" y="1241800"/>
            <a:ext cx="6026150" cy="5512785"/>
          </a:xfrm>
        </p:spPr>
        <p:txBody>
          <a:bodyPr/>
          <a:lstStyle/>
          <a:p>
            <a:r>
              <a:rPr lang="en-US" dirty="0"/>
              <a:t>Hartnell College’s Equity Commitment</a:t>
            </a:r>
          </a:p>
        </p:txBody>
      </p:sp>
      <p:sp>
        <p:nvSpPr>
          <p:cNvPr id="4" name="Text Placeholder 3"/>
          <p:cNvSpPr>
            <a:spLocks noGrp="1"/>
          </p:cNvSpPr>
          <p:nvPr>
            <p:ph type="body" sz="quarter" idx="13"/>
          </p:nvPr>
        </p:nvSpPr>
        <p:spPr>
          <a:xfrm>
            <a:off x="6235701" y="5702786"/>
            <a:ext cx="5956300" cy="1100565"/>
          </a:xfrm>
        </p:spPr>
        <p:txBody>
          <a:bodyPr/>
          <a:lstStyle/>
          <a:p>
            <a:pPr algn="l"/>
            <a:r>
              <a:rPr lang="en-US" dirty="0"/>
              <a:t>“Being Community Responsive, Is Being Culturally Responsive”</a:t>
            </a:r>
          </a:p>
          <a:p>
            <a:pPr algn="l"/>
            <a:r>
              <a:rPr lang="en-US" dirty="0"/>
              <a:t>Quote by Dr. Jeff Duncan Andrade</a:t>
            </a:r>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4</a:t>
            </a:fld>
            <a:endParaRPr lang="en-US" noProof="0" dirty="0"/>
          </a:p>
        </p:txBody>
      </p:sp>
      <p:sp>
        <p:nvSpPr>
          <p:cNvPr id="7" name="Rectangle 6"/>
          <p:cNvSpPr/>
          <p:nvPr/>
        </p:nvSpPr>
        <p:spPr>
          <a:xfrm>
            <a:off x="69850" y="1241475"/>
            <a:ext cx="6096000" cy="5078313"/>
          </a:xfrm>
          <a:prstGeom prst="rect">
            <a:avLst/>
          </a:prstGeom>
          <a:solidFill>
            <a:srgbClr val="002060"/>
          </a:solidFill>
          <a:ln>
            <a:solidFill>
              <a:schemeClr val="bg1"/>
            </a:solidFill>
          </a:ln>
        </p:spPr>
        <p:txBody>
          <a:bodyPr>
            <a:spAutoFit/>
          </a:bodyPr>
          <a:lstStyle/>
          <a:p>
            <a:pPr marL="63500"/>
            <a:r>
              <a:rPr lang="en-US" dirty="0">
                <a:solidFill>
                  <a:schemeClr val="bg1"/>
                </a:solidFill>
                <a:latin typeface="+mj-lt"/>
              </a:rPr>
              <a:t>We commit to provide a student-centered design of the college experience to ensure that every student receives what they need in a tailored pathway to successfully achieve their varied educational, career and personal goals. We will promote an anti-racism and anti-sexism agenda. We will raise awareness to the historical context of inequity and promote evaluation as well as reform of policies and practices that produce structural inequity. We pledge to work to correct other forms of systemic oppression against students based on race/ethnicity, gender identity and expression, sexuality, national origin, citizenship status, class, socioeconomic status, ability, language, religion, age, physical appearance, intersections of these identities, and others not yet identified ~ The Student Success and Equity and Committee </a:t>
            </a:r>
          </a:p>
          <a:p>
            <a:pPr marL="63500"/>
            <a:endParaRPr lang="en-US" dirty="0">
              <a:solidFill>
                <a:schemeClr val="bg1"/>
              </a:solidFill>
              <a:latin typeface="+mj-lt"/>
            </a:endParaRPr>
          </a:p>
          <a:p>
            <a:r>
              <a:rPr lang="en-US" dirty="0">
                <a:solidFill>
                  <a:schemeClr val="bg1"/>
                </a:solidFill>
                <a:latin typeface="+mj-lt"/>
              </a:rPr>
              <a:t>Recommended for adoption Institution wide </a:t>
            </a:r>
          </a:p>
          <a:p>
            <a:r>
              <a:rPr lang="en-US" dirty="0">
                <a:solidFill>
                  <a:schemeClr val="bg1"/>
                </a:solidFill>
                <a:latin typeface="+mj-lt"/>
              </a:rPr>
              <a:t>Recommended for Board Resolution </a:t>
            </a:r>
            <a:br>
              <a:rPr lang="en-US" dirty="0">
                <a:latin typeface="+mj-lt"/>
              </a:rPr>
            </a:br>
            <a:endParaRPr lang="en-US" dirty="0">
              <a:latin typeface="+mj-lt"/>
            </a:endParaRPr>
          </a:p>
        </p:txBody>
      </p:sp>
    </p:spTree>
    <p:extLst>
      <p:ext uri="{BB962C8B-B14F-4D97-AF65-F5344CB8AC3E}">
        <p14:creationId xmlns:p14="http://schemas.microsoft.com/office/powerpoint/2010/main" val="213755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itle 2"/>
          <p:cNvSpPr>
            <a:spLocks noGrp="1"/>
          </p:cNvSpPr>
          <p:nvPr>
            <p:ph type="ctrTitle"/>
          </p:nvPr>
        </p:nvSpPr>
        <p:spPr>
          <a:xfrm>
            <a:off x="6217187" y="0"/>
            <a:ext cx="5956300" cy="4332514"/>
          </a:xfrm>
        </p:spPr>
        <p:txBody>
          <a:bodyPr/>
          <a:lstStyle/>
          <a:p>
            <a:r>
              <a:rPr lang="en-US" dirty="0"/>
              <a:t>Approach</a:t>
            </a:r>
            <a:br>
              <a:rPr lang="en-US" dirty="0"/>
            </a:br>
            <a:r>
              <a:rPr lang="en-US" dirty="0"/>
              <a:t>Timeline of PTF Recommendation and Next Steps (Process)</a:t>
            </a:r>
          </a:p>
        </p:txBody>
      </p:sp>
      <p:sp>
        <p:nvSpPr>
          <p:cNvPr id="4" name="Text Placeholder 3"/>
          <p:cNvSpPr>
            <a:spLocks noGrp="1"/>
          </p:cNvSpPr>
          <p:nvPr>
            <p:ph type="body" sz="quarter" idx="13"/>
          </p:nvPr>
        </p:nvSpPr>
        <p:spPr>
          <a:xfrm>
            <a:off x="6235700" y="5863473"/>
            <a:ext cx="5956300" cy="1100565"/>
          </a:xfrm>
        </p:spPr>
        <p:txBody>
          <a:bodyPr/>
          <a:lstStyle/>
          <a:p>
            <a:pPr algn="l"/>
            <a:r>
              <a:rPr lang="en-US" dirty="0"/>
              <a:t>“Being Community Responsive, Is Being Culturally Responsive”</a:t>
            </a:r>
          </a:p>
          <a:p>
            <a:pPr algn="l"/>
            <a:r>
              <a:rPr lang="en-US" dirty="0"/>
              <a:t>Quote by Dr. Jeff Duncan Andrade</a:t>
            </a:r>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5</a:t>
            </a:fld>
            <a:endParaRPr lang="en-US" noProof="0" dirty="0"/>
          </a:p>
        </p:txBody>
      </p:sp>
      <p:sp>
        <p:nvSpPr>
          <p:cNvPr id="7" name="Rectangle 6"/>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Rectangle 7"/>
          <p:cNvSpPr/>
          <p:nvPr/>
        </p:nvSpPr>
        <p:spPr>
          <a:xfrm>
            <a:off x="216000" y="466833"/>
            <a:ext cx="6001187" cy="1384995"/>
          </a:xfrm>
          <a:prstGeom prst="rect">
            <a:avLst/>
          </a:prstGeom>
          <a:solidFill>
            <a:srgbClr val="002060"/>
          </a:solidFill>
        </p:spPr>
        <p:txBody>
          <a:bodyPr wrap="square">
            <a:spAutoFit/>
          </a:bodyPr>
          <a:lstStyle/>
          <a:p>
            <a:pPr fontAlgn="base"/>
            <a:r>
              <a:rPr lang="en-US" dirty="0">
                <a:solidFill>
                  <a:schemeClr val="bg1"/>
                </a:solidFill>
                <a:latin typeface="Calibri" panose="020F0502020204030204" pitchFamily="34" charset="0"/>
              </a:rPr>
              <a:t>OUR APPROACH:</a:t>
            </a:r>
          </a:p>
          <a:p>
            <a:pPr fontAlgn="base"/>
            <a:r>
              <a:rPr lang="en-US" dirty="0">
                <a:solidFill>
                  <a:schemeClr val="bg1"/>
                </a:solidFill>
                <a:latin typeface="Calibri" panose="020F0502020204030204" pitchFamily="34" charset="0"/>
              </a:rPr>
              <a:t>1. </a:t>
            </a:r>
            <a:r>
              <a:rPr lang="en-US" sz="1600" dirty="0">
                <a:solidFill>
                  <a:schemeClr val="bg1"/>
                </a:solidFill>
                <a:latin typeface="Calibri" panose="020F0502020204030204" pitchFamily="34" charset="0"/>
              </a:rPr>
              <a:t>TRI-CROSSWALK​ RESPONSE</a:t>
            </a:r>
            <a:endParaRPr lang="en-US" sz="1600" dirty="0">
              <a:solidFill>
                <a:schemeClr val="bg1"/>
              </a:solidFill>
              <a:latin typeface="Segoe UI" panose="020B0502040204020203" pitchFamily="34" charset="0"/>
            </a:endParaRPr>
          </a:p>
          <a:p>
            <a:pPr marL="342900" indent="-342900" fontAlgn="base">
              <a:buFont typeface="Arial" panose="020B0604020202020204" pitchFamily="34" charset="0"/>
              <a:buChar char="•"/>
            </a:pPr>
            <a:r>
              <a:rPr lang="en-US" sz="1600" dirty="0">
                <a:solidFill>
                  <a:schemeClr val="bg1"/>
                </a:solidFill>
                <a:latin typeface="Calibri" panose="020F0502020204030204" pitchFamily="34" charset="0"/>
              </a:rPr>
              <a:t>CCCCO Call to Action​</a:t>
            </a:r>
            <a:endParaRPr lang="en-US" sz="1600" dirty="0">
              <a:solidFill>
                <a:schemeClr val="bg1"/>
              </a:solidFill>
              <a:latin typeface="Arial" panose="020B0604020202020204" pitchFamily="34" charset="0"/>
            </a:endParaRPr>
          </a:p>
          <a:p>
            <a:pPr marL="342900" indent="-342900" fontAlgn="base">
              <a:buFont typeface="Arial" panose="020B0604020202020204" pitchFamily="34" charset="0"/>
              <a:buChar char="•"/>
            </a:pPr>
            <a:r>
              <a:rPr lang="en-US" sz="1600" dirty="0">
                <a:solidFill>
                  <a:schemeClr val="bg1"/>
                </a:solidFill>
                <a:latin typeface="Calibri" panose="020F0502020204030204" pitchFamily="34" charset="0"/>
              </a:rPr>
              <a:t>President’s Task Force Framework​</a:t>
            </a:r>
            <a:endParaRPr lang="en-US" sz="1600" dirty="0">
              <a:solidFill>
                <a:schemeClr val="bg1"/>
              </a:solidFill>
              <a:latin typeface="Arial" panose="020B0604020202020204" pitchFamily="34" charset="0"/>
            </a:endParaRPr>
          </a:p>
          <a:p>
            <a:pPr marL="342900" indent="-342900" fontAlgn="base">
              <a:buFont typeface="Arial" panose="020B0604020202020204" pitchFamily="34" charset="0"/>
              <a:buChar char="•"/>
            </a:pPr>
            <a:r>
              <a:rPr lang="en-US" sz="1600" dirty="0" err="1">
                <a:solidFill>
                  <a:schemeClr val="bg1"/>
                </a:solidFill>
                <a:latin typeface="Calibri" panose="020F0502020204030204" pitchFamily="34" charset="0"/>
              </a:rPr>
              <a:t>Hartnell's</a:t>
            </a:r>
            <a:r>
              <a:rPr lang="en-US" sz="1600" dirty="0">
                <a:solidFill>
                  <a:schemeClr val="bg1"/>
                </a:solidFill>
                <a:latin typeface="Calibri" panose="020F0502020204030204" pitchFamily="34" charset="0"/>
              </a:rPr>
              <a:t> Student Equity Committee (Nov. 2020)</a:t>
            </a:r>
            <a:endParaRPr lang="en-US" sz="1600" b="0" i="0" dirty="0">
              <a:solidFill>
                <a:schemeClr val="bg1"/>
              </a:solidFill>
              <a:effectLst/>
              <a:latin typeface="Arial" panose="020B0604020202020204" pitchFamily="34" charset="0"/>
            </a:endParaRPr>
          </a:p>
        </p:txBody>
      </p:sp>
      <p:sp>
        <p:nvSpPr>
          <p:cNvPr id="9" name="Rectangle 8"/>
          <p:cNvSpPr/>
          <p:nvPr/>
        </p:nvSpPr>
        <p:spPr>
          <a:xfrm>
            <a:off x="215999" y="2073670"/>
            <a:ext cx="6001187" cy="369332"/>
          </a:xfrm>
          <a:prstGeom prst="rect">
            <a:avLst/>
          </a:prstGeom>
          <a:solidFill>
            <a:srgbClr val="002060"/>
          </a:solidFill>
        </p:spPr>
        <p:txBody>
          <a:bodyPr wrap="square">
            <a:spAutoFit/>
          </a:bodyPr>
          <a:lstStyle/>
          <a:p>
            <a:pPr fontAlgn="base"/>
            <a:r>
              <a:rPr lang="en-US" dirty="0">
                <a:solidFill>
                  <a:schemeClr val="bg1"/>
                </a:solidFill>
                <a:latin typeface="Calibri" panose="020F0502020204030204" pitchFamily="34" charset="0"/>
              </a:rPr>
              <a:t>2. </a:t>
            </a:r>
            <a:r>
              <a:rPr lang="en-US" sz="1600" dirty="0">
                <a:solidFill>
                  <a:schemeClr val="bg1"/>
                </a:solidFill>
                <a:latin typeface="Calibri" panose="020F0502020204030204" pitchFamily="34" charset="0"/>
              </a:rPr>
              <a:t>DEVELOP AND LAUNCH ACTION TEAMS ( Jan. 2021)</a:t>
            </a:r>
          </a:p>
        </p:txBody>
      </p:sp>
      <p:sp>
        <p:nvSpPr>
          <p:cNvPr id="10" name="Rectangle 9"/>
          <p:cNvSpPr/>
          <p:nvPr/>
        </p:nvSpPr>
        <p:spPr>
          <a:xfrm>
            <a:off x="215999" y="2525486"/>
            <a:ext cx="6001187" cy="1107996"/>
          </a:xfrm>
          <a:prstGeom prst="rect">
            <a:avLst/>
          </a:prstGeom>
          <a:solidFill>
            <a:srgbClr val="002060"/>
          </a:solidFill>
        </p:spPr>
        <p:txBody>
          <a:bodyPr wrap="square">
            <a:spAutoFit/>
          </a:bodyPr>
          <a:lstStyle/>
          <a:p>
            <a:pPr fontAlgn="base"/>
            <a:r>
              <a:rPr lang="en-US" dirty="0">
                <a:solidFill>
                  <a:schemeClr val="bg1"/>
                </a:solidFill>
                <a:latin typeface="Calibri" panose="020F0502020204030204" pitchFamily="34" charset="0"/>
              </a:rPr>
              <a:t>3. </a:t>
            </a:r>
            <a:r>
              <a:rPr lang="en-US" sz="1600" dirty="0">
                <a:solidFill>
                  <a:schemeClr val="bg1"/>
                </a:solidFill>
                <a:latin typeface="Calibri" panose="020F0502020204030204" pitchFamily="34" charset="0"/>
              </a:rPr>
              <a:t>EACH TEAM HAS BEEN DOING RESEARCH ON CURRENT CAMPUS EFFORTS AND WILL MAKE FIRST LEVEL RECOMMENDATIONS ON INSTITUTIONAL WIDE ACTION PLANS AND TIMELINES FOR IMPLEMENTATION  (February - April 30)</a:t>
            </a:r>
          </a:p>
        </p:txBody>
      </p:sp>
      <p:sp>
        <p:nvSpPr>
          <p:cNvPr id="11" name="Rectangle 10"/>
          <p:cNvSpPr/>
          <p:nvPr/>
        </p:nvSpPr>
        <p:spPr>
          <a:xfrm>
            <a:off x="215999" y="3851033"/>
            <a:ext cx="6001187" cy="615553"/>
          </a:xfrm>
          <a:prstGeom prst="rect">
            <a:avLst/>
          </a:prstGeom>
          <a:solidFill>
            <a:srgbClr val="002060"/>
          </a:solidFill>
        </p:spPr>
        <p:txBody>
          <a:bodyPr wrap="square">
            <a:spAutoFit/>
          </a:bodyPr>
          <a:lstStyle/>
          <a:p>
            <a:pPr fontAlgn="base"/>
            <a:r>
              <a:rPr lang="en-US" dirty="0">
                <a:solidFill>
                  <a:schemeClr val="bg1"/>
                </a:solidFill>
                <a:latin typeface="Calibri" panose="020F0502020204030204" pitchFamily="34" charset="0"/>
              </a:rPr>
              <a:t>4. </a:t>
            </a:r>
            <a:r>
              <a:rPr lang="en-US" sz="1600" dirty="0">
                <a:solidFill>
                  <a:schemeClr val="bg1"/>
                </a:solidFill>
                <a:latin typeface="Calibri" panose="020F0502020204030204" pitchFamily="34" charset="0"/>
              </a:rPr>
              <a:t>COURAGEOUS CONVERSATIONS CAMPUS WIDE TO SHARE RECOMMENDATIONS AND GATHER INPUT (May- September 2021) </a:t>
            </a:r>
          </a:p>
        </p:txBody>
      </p:sp>
      <p:sp>
        <p:nvSpPr>
          <p:cNvPr id="12" name="Rectangle 11"/>
          <p:cNvSpPr/>
          <p:nvPr/>
        </p:nvSpPr>
        <p:spPr>
          <a:xfrm>
            <a:off x="215998" y="4612059"/>
            <a:ext cx="6001187" cy="861774"/>
          </a:xfrm>
          <a:prstGeom prst="rect">
            <a:avLst/>
          </a:prstGeom>
          <a:solidFill>
            <a:srgbClr val="002060"/>
          </a:solidFill>
        </p:spPr>
        <p:txBody>
          <a:bodyPr wrap="square">
            <a:spAutoFit/>
          </a:bodyPr>
          <a:lstStyle/>
          <a:p>
            <a:pPr fontAlgn="base"/>
            <a:r>
              <a:rPr lang="en-US" dirty="0">
                <a:solidFill>
                  <a:schemeClr val="bg1"/>
                </a:solidFill>
                <a:latin typeface="Calibri" panose="020F0502020204030204" pitchFamily="34" charset="0"/>
              </a:rPr>
              <a:t>5. </a:t>
            </a:r>
            <a:r>
              <a:rPr lang="en-US" sz="1600" dirty="0">
                <a:solidFill>
                  <a:schemeClr val="bg1"/>
                </a:solidFill>
                <a:latin typeface="Calibri" panose="020F0502020204030204" pitchFamily="34" charset="0"/>
              </a:rPr>
              <a:t>FINAL RECOMMENDATIONS WITH INPUT FROM CAMPUS WIDE COURAGEOUS CONVERSATIONS GOES TO PRESIDENT, TRUSTEES, CPC, COUNCILS AND ACADEMIC SENATE AND COMMITTEES </a:t>
            </a:r>
          </a:p>
        </p:txBody>
      </p:sp>
      <p:sp>
        <p:nvSpPr>
          <p:cNvPr id="13" name="Rectangle 12"/>
          <p:cNvSpPr/>
          <p:nvPr/>
        </p:nvSpPr>
        <p:spPr>
          <a:xfrm>
            <a:off x="234513" y="5638168"/>
            <a:ext cx="6001187" cy="1600438"/>
          </a:xfrm>
          <a:prstGeom prst="rect">
            <a:avLst/>
          </a:prstGeom>
          <a:solidFill>
            <a:srgbClr val="002060"/>
          </a:solidFill>
        </p:spPr>
        <p:txBody>
          <a:bodyPr wrap="square">
            <a:spAutoFit/>
          </a:bodyPr>
          <a:lstStyle/>
          <a:p>
            <a:pPr fontAlgn="base"/>
            <a:r>
              <a:rPr lang="en-US" dirty="0">
                <a:solidFill>
                  <a:schemeClr val="bg1"/>
                </a:solidFill>
                <a:latin typeface="Calibri" panose="020F0502020204030204" pitchFamily="34" charset="0"/>
              </a:rPr>
              <a:t>6. </a:t>
            </a:r>
            <a:r>
              <a:rPr lang="en-US" sz="1600" dirty="0">
                <a:solidFill>
                  <a:schemeClr val="bg1"/>
                </a:solidFill>
                <a:latin typeface="Calibri" panose="020F0502020204030204" pitchFamily="34" charset="0"/>
              </a:rPr>
              <a:t>IMPLEMENTATION BEGINS</a:t>
            </a:r>
          </a:p>
          <a:p>
            <a:pPr fontAlgn="base"/>
            <a:r>
              <a:rPr lang="en-US" sz="1600" dirty="0">
                <a:solidFill>
                  <a:schemeClr val="bg1"/>
                </a:solidFill>
                <a:latin typeface="Calibri" panose="020F0502020204030204" pitchFamily="34" charset="0"/>
              </a:rPr>
              <a:t>7. ASSESSMENT, DISSAGREGATED DATA AND METRICS REVIEWED AND REPORTED TO THE COLLEGE, CHANCELLOR’S OFFICE AND COMMUNITY AT LARGE ANNUALLY </a:t>
            </a:r>
          </a:p>
          <a:p>
            <a:pPr fontAlgn="base"/>
            <a:r>
              <a:rPr lang="en-US" sz="1600" dirty="0">
                <a:solidFill>
                  <a:schemeClr val="bg1"/>
                </a:solidFill>
                <a:latin typeface="Calibri" panose="020F0502020204030204" pitchFamily="34" charset="0"/>
              </a:rPr>
              <a:t>TASK FORCE MEETS TWICE A YEAR FOR CONTINUED ADVOCACY OF IMPLEMENTATION</a:t>
            </a:r>
          </a:p>
        </p:txBody>
      </p:sp>
    </p:spTree>
    <p:extLst>
      <p:ext uri="{BB962C8B-B14F-4D97-AF65-F5344CB8AC3E}">
        <p14:creationId xmlns:p14="http://schemas.microsoft.com/office/powerpoint/2010/main" val="261258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7AC98CDB-0CC4-CF46-B119-60C555D1496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6576" b="6576"/>
          <a:stretch/>
        </p:blipFill>
        <p:spPr>
          <a:xfrm>
            <a:off x="6721928" y="0"/>
            <a:ext cx="5470071" cy="6371351"/>
          </a:xfrm>
          <a:prstGeom prst="rect">
            <a:avLst/>
          </a:prstGeom>
        </p:spPr>
      </p:pic>
      <p:sp>
        <p:nvSpPr>
          <p:cNvPr id="3" name="Title 2"/>
          <p:cNvSpPr>
            <a:spLocks noGrp="1"/>
          </p:cNvSpPr>
          <p:nvPr>
            <p:ph type="ctrTitle"/>
          </p:nvPr>
        </p:nvSpPr>
        <p:spPr>
          <a:xfrm>
            <a:off x="6721927" y="3266149"/>
            <a:ext cx="5644244" cy="1944000"/>
          </a:xfrm>
        </p:spPr>
        <p:txBody>
          <a:bodyPr/>
          <a:lstStyle/>
          <a:p>
            <a:r>
              <a:rPr lang="en-US" dirty="0"/>
              <a:t>Action Teams</a:t>
            </a:r>
          </a:p>
        </p:txBody>
      </p:sp>
      <p:sp>
        <p:nvSpPr>
          <p:cNvPr id="4" name="Text Placeholder 3"/>
          <p:cNvSpPr>
            <a:spLocks noGrp="1"/>
          </p:cNvSpPr>
          <p:nvPr>
            <p:ph type="body" sz="quarter" idx="13"/>
          </p:nvPr>
        </p:nvSpPr>
        <p:spPr>
          <a:xfrm>
            <a:off x="6721926" y="4148860"/>
            <a:ext cx="5470073" cy="1100565"/>
          </a:xfrm>
        </p:spPr>
        <p:txBody>
          <a:bodyPr/>
          <a:lstStyle/>
          <a:p>
            <a:r>
              <a:rPr lang="en-US" dirty="0"/>
              <a:t>Inventory/Research + Gap Analysis + Recommendations</a:t>
            </a:r>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6</a:t>
            </a:fld>
            <a:endParaRPr lang="en-US" noProof="0" dirty="0"/>
          </a:p>
        </p:txBody>
      </p:sp>
      <p:sp>
        <p:nvSpPr>
          <p:cNvPr id="8" name="Rectangle 7"/>
          <p:cNvSpPr/>
          <p:nvPr/>
        </p:nvSpPr>
        <p:spPr>
          <a:xfrm>
            <a:off x="78214" y="889844"/>
            <a:ext cx="2441829" cy="5909310"/>
          </a:xfrm>
          <a:prstGeom prst="rect">
            <a:avLst/>
          </a:prstGeom>
        </p:spPr>
        <p:txBody>
          <a:bodyPr wrap="square">
            <a:spAutoFit/>
          </a:bodyPr>
          <a:lstStyle/>
          <a:p>
            <a:pPr fontAlgn="base"/>
            <a:r>
              <a:rPr lang="en-US" b="1" u="sng" dirty="0">
                <a:latin typeface="Calibri" panose="020F0502020204030204" pitchFamily="34" charset="0"/>
              </a:rPr>
              <a:t>Group A</a:t>
            </a:r>
            <a:r>
              <a:rPr lang="en-US" dirty="0">
                <a:latin typeface="Calibri" panose="020F0502020204030204" pitchFamily="34" charset="0"/>
              </a:rPr>
              <a:t>​</a:t>
            </a:r>
            <a:endParaRPr lang="en-US" dirty="0">
              <a:latin typeface="Segoe UI" panose="020B0502040204020203" pitchFamily="34" charset="0"/>
            </a:endParaRPr>
          </a:p>
          <a:p>
            <a:pPr fontAlgn="base"/>
            <a:r>
              <a:rPr lang="en-US" b="1" dirty="0">
                <a:latin typeface="Calibri" panose="020F0502020204030204" pitchFamily="34" charset="0"/>
              </a:rPr>
              <a:t>Curriculum Review</a:t>
            </a:r>
            <a:r>
              <a:rPr lang="en-US" dirty="0">
                <a:latin typeface="Calibri" panose="020F0502020204030204" pitchFamily="34" charset="0"/>
              </a:rPr>
              <a:t>​</a:t>
            </a:r>
            <a:endParaRPr lang="en-US" dirty="0">
              <a:latin typeface="Segoe UI" panose="020B0502040204020203" pitchFamily="34" charset="0"/>
            </a:endParaRPr>
          </a:p>
          <a:p>
            <a:pPr fontAlgn="base"/>
            <a:r>
              <a:rPr lang="en-US" dirty="0">
                <a:latin typeface="Calibri" panose="020F0502020204030204" pitchFamily="34" charset="0"/>
              </a:rPr>
              <a:t>Lisa Storm ​</a:t>
            </a:r>
            <a:endParaRPr lang="en-US" dirty="0">
              <a:latin typeface="Segoe UI" panose="020B0502040204020203" pitchFamily="34" charset="0"/>
            </a:endParaRPr>
          </a:p>
          <a:p>
            <a:pPr fontAlgn="base"/>
            <a:r>
              <a:rPr lang="en-US" dirty="0">
                <a:latin typeface="Calibri" panose="020F0502020204030204" pitchFamily="34" charset="0"/>
              </a:rPr>
              <a:t>Nina Vazquez​</a:t>
            </a:r>
          </a:p>
          <a:p>
            <a:pPr fontAlgn="base"/>
            <a:r>
              <a:rPr lang="en-US" dirty="0">
                <a:latin typeface="Calibri" panose="020F0502020204030204" pitchFamily="34" charset="0"/>
              </a:rPr>
              <a:t>Jackie Cruz​</a:t>
            </a:r>
          </a:p>
          <a:p>
            <a:pPr fontAlgn="base"/>
            <a:r>
              <a:rPr lang="en-US" dirty="0" err="1">
                <a:latin typeface="Calibri" panose="020F0502020204030204" pitchFamily="34" charset="0"/>
              </a:rPr>
              <a:t>Hermelinda</a:t>
            </a:r>
            <a:r>
              <a:rPr lang="en-US" dirty="0">
                <a:latin typeface="Calibri" panose="020F0502020204030204" pitchFamily="34" charset="0"/>
              </a:rPr>
              <a:t> Rocha-</a:t>
            </a:r>
            <a:r>
              <a:rPr lang="en-US" dirty="0" err="1">
                <a:latin typeface="Calibri" panose="020F0502020204030204" pitchFamily="34" charset="0"/>
              </a:rPr>
              <a:t>Tabera</a:t>
            </a:r>
            <a:endParaRPr lang="en-US" dirty="0">
              <a:latin typeface="Segoe UI" panose="020B0502040204020203" pitchFamily="34" charset="0"/>
            </a:endParaRPr>
          </a:p>
          <a:p>
            <a:pPr fontAlgn="base"/>
            <a:r>
              <a:rPr lang="en-US" dirty="0">
                <a:latin typeface="Calibri" panose="020F0502020204030204" pitchFamily="34" charset="0"/>
              </a:rPr>
              <a:t>​</a:t>
            </a:r>
            <a:endParaRPr lang="en-US" dirty="0">
              <a:latin typeface="Segoe UI" panose="020B0502040204020203" pitchFamily="34" charset="0"/>
            </a:endParaRPr>
          </a:p>
          <a:p>
            <a:pPr fontAlgn="base"/>
            <a:r>
              <a:rPr lang="en-US" b="1" dirty="0">
                <a:latin typeface="Calibri" panose="020F0502020204030204" pitchFamily="34" charset="0"/>
              </a:rPr>
              <a:t>Courageous Conversations</a:t>
            </a:r>
            <a:r>
              <a:rPr lang="en-US" dirty="0">
                <a:latin typeface="Calibri" panose="020F0502020204030204" pitchFamily="34" charset="0"/>
              </a:rPr>
              <a:t>​</a:t>
            </a:r>
            <a:endParaRPr lang="en-US" dirty="0">
              <a:latin typeface="Segoe UI" panose="020B0502040204020203" pitchFamily="34" charset="0"/>
            </a:endParaRPr>
          </a:p>
          <a:p>
            <a:pPr fontAlgn="base"/>
            <a:r>
              <a:rPr lang="en-US" dirty="0">
                <a:latin typeface="Calibri" panose="020F0502020204030204" pitchFamily="34" charset="0"/>
              </a:rPr>
              <a:t>Marnie Glazier​</a:t>
            </a:r>
          </a:p>
          <a:p>
            <a:pPr fontAlgn="base"/>
            <a:r>
              <a:rPr lang="en-US" dirty="0">
                <a:latin typeface="Calibri" panose="020F0502020204030204" pitchFamily="34" charset="0"/>
              </a:rPr>
              <a:t>3 Student Representatives</a:t>
            </a:r>
            <a:endParaRPr lang="en-US" dirty="0">
              <a:latin typeface="Segoe UI" panose="020B0502040204020203" pitchFamily="34" charset="0"/>
            </a:endParaRPr>
          </a:p>
          <a:p>
            <a:pPr fontAlgn="base"/>
            <a:r>
              <a:rPr lang="en-US" dirty="0">
                <a:latin typeface="Calibri" panose="020F0502020204030204" pitchFamily="34" charset="0"/>
              </a:rPr>
              <a:t>​</a:t>
            </a:r>
            <a:endParaRPr lang="en-US" dirty="0">
              <a:latin typeface="Segoe UI" panose="020B0502040204020203" pitchFamily="34" charset="0"/>
            </a:endParaRPr>
          </a:p>
          <a:p>
            <a:pPr fontAlgn="base"/>
            <a:r>
              <a:rPr lang="en-US" b="1" dirty="0">
                <a:latin typeface="Calibri" panose="020F0502020204030204" pitchFamily="34" charset="0"/>
              </a:rPr>
              <a:t>Institutional Audits</a:t>
            </a:r>
            <a:r>
              <a:rPr lang="en-US" dirty="0">
                <a:latin typeface="Calibri" panose="020F0502020204030204" pitchFamily="34" charset="0"/>
              </a:rPr>
              <a:t>​</a:t>
            </a:r>
            <a:endParaRPr lang="en-US" dirty="0">
              <a:latin typeface="Segoe UI" panose="020B0502040204020203" pitchFamily="34" charset="0"/>
            </a:endParaRPr>
          </a:p>
          <a:p>
            <a:pPr fontAlgn="base"/>
            <a:r>
              <a:rPr lang="en-US" dirty="0" err="1">
                <a:latin typeface="Calibri" panose="020F0502020204030204" pitchFamily="34" charset="0"/>
              </a:rPr>
              <a:t>Laurencia</a:t>
            </a:r>
            <a:r>
              <a:rPr lang="en-US" dirty="0">
                <a:latin typeface="Calibri" panose="020F0502020204030204" pitchFamily="34" charset="0"/>
              </a:rPr>
              <a:t> Walker ​</a:t>
            </a:r>
            <a:endParaRPr lang="en-US" dirty="0">
              <a:latin typeface="Segoe UI" panose="020B0502040204020203" pitchFamily="34" charset="0"/>
            </a:endParaRPr>
          </a:p>
          <a:p>
            <a:pPr fontAlgn="base"/>
            <a:r>
              <a:rPr lang="en-US" dirty="0">
                <a:latin typeface="Calibri" panose="020F0502020204030204" pitchFamily="34" charset="0"/>
              </a:rPr>
              <a:t>Erica Rowe​</a:t>
            </a:r>
            <a:endParaRPr lang="en-US" dirty="0">
              <a:latin typeface="Segoe UI" panose="020B0502040204020203" pitchFamily="34" charset="0"/>
            </a:endParaRPr>
          </a:p>
          <a:p>
            <a:pPr fontAlgn="base"/>
            <a:r>
              <a:rPr lang="en-US" dirty="0">
                <a:latin typeface="Calibri" panose="020F0502020204030204" pitchFamily="34" charset="0"/>
              </a:rPr>
              <a:t>Guy Hanna ​</a:t>
            </a:r>
            <a:endParaRPr lang="en-US" dirty="0">
              <a:latin typeface="Segoe UI" panose="020B0502040204020203" pitchFamily="34" charset="0"/>
            </a:endParaRPr>
          </a:p>
          <a:p>
            <a:pPr fontAlgn="base"/>
            <a:r>
              <a:rPr lang="en-US" dirty="0">
                <a:latin typeface="Calibri" panose="020F0502020204030204" pitchFamily="34" charset="0"/>
              </a:rPr>
              <a:t>Bronwyn Moreno ​</a:t>
            </a:r>
            <a:endParaRPr lang="en-US" dirty="0">
              <a:latin typeface="Segoe UI" panose="020B0502040204020203" pitchFamily="34" charset="0"/>
            </a:endParaRPr>
          </a:p>
          <a:p>
            <a:pPr fontAlgn="base"/>
            <a:r>
              <a:rPr lang="en-US" dirty="0">
                <a:latin typeface="Calibri" panose="020F0502020204030204" pitchFamily="34" charset="0"/>
              </a:rPr>
              <a:t>Jay Singh ​</a:t>
            </a:r>
            <a:endParaRPr lang="en-US" dirty="0">
              <a:latin typeface="Segoe UI" panose="020B0502040204020203" pitchFamily="34" charset="0"/>
            </a:endParaRPr>
          </a:p>
          <a:p>
            <a:pPr fontAlgn="base"/>
            <a:r>
              <a:rPr lang="en-US" dirty="0">
                <a:latin typeface="Calibri" panose="020F0502020204030204" pitchFamily="34" charset="0"/>
              </a:rPr>
              <a:t>Moises </a:t>
            </a:r>
            <a:r>
              <a:rPr lang="en-US" dirty="0" err="1">
                <a:latin typeface="Calibri" panose="020F0502020204030204" pitchFamily="34" charset="0"/>
              </a:rPr>
              <a:t>Almendariz</a:t>
            </a:r>
            <a:r>
              <a:rPr lang="en-US" dirty="0">
                <a:solidFill>
                  <a:srgbClr val="595959"/>
                </a:solidFill>
                <a:latin typeface="Calibri" panose="020F0502020204030204" pitchFamily="34" charset="0"/>
              </a:rPr>
              <a:t> </a:t>
            </a:r>
            <a:r>
              <a:rPr lang="en-US" dirty="0">
                <a:solidFill>
                  <a:srgbClr val="000000"/>
                </a:solidFill>
                <a:latin typeface="Calibri" panose="020F0502020204030204" pitchFamily="34" charset="0"/>
              </a:rPr>
              <a:t>​</a:t>
            </a:r>
            <a:endParaRPr lang="en-US" b="0" i="0" dirty="0">
              <a:solidFill>
                <a:srgbClr val="000000"/>
              </a:solidFill>
              <a:effectLst/>
              <a:latin typeface="Segoe UI" panose="020B0502040204020203" pitchFamily="34" charset="0"/>
            </a:endParaRPr>
          </a:p>
        </p:txBody>
      </p:sp>
      <p:sp>
        <p:nvSpPr>
          <p:cNvPr id="9" name="Rectangle 8"/>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1" name="Rectangle 10"/>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2" name="Rectangle 11"/>
          <p:cNvSpPr/>
          <p:nvPr/>
        </p:nvSpPr>
        <p:spPr>
          <a:xfrm>
            <a:off x="2445657" y="870731"/>
            <a:ext cx="2362200" cy="5078313"/>
          </a:xfrm>
          <a:prstGeom prst="rect">
            <a:avLst/>
          </a:prstGeom>
        </p:spPr>
        <p:txBody>
          <a:bodyPr wrap="square">
            <a:spAutoFit/>
          </a:bodyPr>
          <a:lstStyle/>
          <a:p>
            <a:pPr fontAlgn="base"/>
            <a:r>
              <a:rPr lang="en-US" b="1" u="sng" dirty="0">
                <a:latin typeface="Calibri" panose="020F0502020204030204" pitchFamily="34" charset="0"/>
              </a:rPr>
              <a:t>Group B</a:t>
            </a:r>
            <a:r>
              <a:rPr lang="en-US" dirty="0">
                <a:latin typeface="Calibri" panose="020F0502020204030204" pitchFamily="34" charset="0"/>
              </a:rPr>
              <a:t>​</a:t>
            </a:r>
            <a:endParaRPr lang="en-US" dirty="0">
              <a:latin typeface="Segoe UI" panose="020B0502040204020203" pitchFamily="34" charset="0"/>
            </a:endParaRPr>
          </a:p>
          <a:p>
            <a:pPr fontAlgn="base"/>
            <a:r>
              <a:rPr lang="en-US" b="1" dirty="0">
                <a:latin typeface="Calibri" panose="020F0502020204030204" pitchFamily="34" charset="0"/>
              </a:rPr>
              <a:t>Student Equity Plan</a:t>
            </a:r>
            <a:r>
              <a:rPr lang="en-US" dirty="0">
                <a:latin typeface="Calibri" panose="020F0502020204030204" pitchFamily="34" charset="0"/>
              </a:rPr>
              <a:t>​</a:t>
            </a:r>
            <a:endParaRPr lang="en-US" dirty="0">
              <a:latin typeface="Segoe UI" panose="020B0502040204020203" pitchFamily="34" charset="0"/>
            </a:endParaRPr>
          </a:p>
          <a:p>
            <a:pPr fontAlgn="base"/>
            <a:r>
              <a:rPr lang="en-US" dirty="0">
                <a:latin typeface="Calibri" panose="020F0502020204030204" pitchFamily="34" charset="0"/>
              </a:rPr>
              <a:t>Jay Singh ​</a:t>
            </a:r>
            <a:endParaRPr lang="en-US" dirty="0">
              <a:latin typeface="Segoe UI" panose="020B0502040204020203" pitchFamily="34" charset="0"/>
            </a:endParaRPr>
          </a:p>
          <a:p>
            <a:pPr fontAlgn="base"/>
            <a:r>
              <a:rPr lang="en-US" dirty="0">
                <a:latin typeface="Calibri" panose="020F0502020204030204" pitchFamily="34" charset="0"/>
              </a:rPr>
              <a:t>Jackie Cruz​</a:t>
            </a:r>
          </a:p>
          <a:p>
            <a:pPr fontAlgn="base"/>
            <a:r>
              <a:rPr lang="en-US" dirty="0">
                <a:latin typeface="Calibri" panose="020F0502020204030204" pitchFamily="34" charset="0"/>
              </a:rPr>
              <a:t>Guy Hanna</a:t>
            </a:r>
            <a:endParaRPr lang="en-US" dirty="0">
              <a:latin typeface="Segoe UI" panose="020B0502040204020203" pitchFamily="34" charset="0"/>
            </a:endParaRPr>
          </a:p>
          <a:p>
            <a:pPr fontAlgn="base"/>
            <a:r>
              <a:rPr lang="en-US" dirty="0">
                <a:latin typeface="Calibri" panose="020F0502020204030204" pitchFamily="34" charset="0"/>
              </a:rPr>
              <a:t>​</a:t>
            </a:r>
            <a:endParaRPr lang="en-US" dirty="0">
              <a:latin typeface="Segoe UI" panose="020B0502040204020203" pitchFamily="34" charset="0"/>
            </a:endParaRPr>
          </a:p>
          <a:p>
            <a:pPr fontAlgn="base"/>
            <a:r>
              <a:rPr lang="en-US" b="1" dirty="0">
                <a:latin typeface="Calibri" panose="020F0502020204030204" pitchFamily="34" charset="0"/>
              </a:rPr>
              <a:t>Professional Development</a:t>
            </a:r>
            <a:r>
              <a:rPr lang="en-US" dirty="0">
                <a:latin typeface="Calibri" panose="020F0502020204030204" pitchFamily="34" charset="0"/>
              </a:rPr>
              <a:t>​</a:t>
            </a:r>
            <a:endParaRPr lang="en-US" dirty="0">
              <a:latin typeface="Segoe UI" panose="020B0502040204020203" pitchFamily="34" charset="0"/>
            </a:endParaRPr>
          </a:p>
          <a:p>
            <a:pPr fontAlgn="base"/>
            <a:r>
              <a:rPr lang="en-US" dirty="0">
                <a:latin typeface="Calibri" panose="020F0502020204030204" pitchFamily="34" charset="0"/>
              </a:rPr>
              <a:t>Moises </a:t>
            </a:r>
            <a:r>
              <a:rPr lang="en-US" dirty="0" err="1">
                <a:latin typeface="Calibri" panose="020F0502020204030204" pitchFamily="34" charset="0"/>
              </a:rPr>
              <a:t>Almendariz</a:t>
            </a:r>
            <a:r>
              <a:rPr lang="en-US" dirty="0">
                <a:latin typeface="Calibri" panose="020F0502020204030204" pitchFamily="34" charset="0"/>
              </a:rPr>
              <a:t> ​</a:t>
            </a:r>
            <a:endParaRPr lang="en-US" dirty="0">
              <a:latin typeface="Segoe UI" panose="020B0502040204020203" pitchFamily="34" charset="0"/>
            </a:endParaRPr>
          </a:p>
          <a:p>
            <a:pPr fontAlgn="base"/>
            <a:r>
              <a:rPr lang="en-US" dirty="0">
                <a:latin typeface="Calibri" panose="020F0502020204030204" pitchFamily="34" charset="0"/>
              </a:rPr>
              <a:t>Erica Rowe ​</a:t>
            </a:r>
            <a:endParaRPr lang="en-US" dirty="0">
              <a:latin typeface="Segoe UI" panose="020B0502040204020203" pitchFamily="34" charset="0"/>
            </a:endParaRPr>
          </a:p>
          <a:p>
            <a:pPr fontAlgn="base"/>
            <a:r>
              <a:rPr lang="en-US" dirty="0">
                <a:latin typeface="Calibri" panose="020F0502020204030204" pitchFamily="34" charset="0"/>
              </a:rPr>
              <a:t>Lisa Storm ​</a:t>
            </a:r>
            <a:endParaRPr lang="en-US" dirty="0">
              <a:latin typeface="Segoe UI" panose="020B0502040204020203" pitchFamily="34" charset="0"/>
            </a:endParaRPr>
          </a:p>
          <a:p>
            <a:pPr fontAlgn="base"/>
            <a:r>
              <a:rPr lang="en-US" dirty="0" err="1">
                <a:latin typeface="Calibri" panose="020F0502020204030204" pitchFamily="34" charset="0"/>
              </a:rPr>
              <a:t>Laurencia</a:t>
            </a:r>
            <a:r>
              <a:rPr lang="en-US" dirty="0">
                <a:latin typeface="Calibri" panose="020F0502020204030204" pitchFamily="34" charset="0"/>
              </a:rPr>
              <a:t> Walker ​</a:t>
            </a:r>
            <a:endParaRPr lang="en-US" dirty="0">
              <a:latin typeface="Segoe UI" panose="020B0502040204020203" pitchFamily="34" charset="0"/>
            </a:endParaRPr>
          </a:p>
          <a:p>
            <a:pPr fontAlgn="base"/>
            <a:r>
              <a:rPr lang="en-US" dirty="0">
                <a:latin typeface="Calibri" panose="020F0502020204030204" pitchFamily="34" charset="0"/>
              </a:rPr>
              <a:t>Nina Vazquez ​</a:t>
            </a:r>
            <a:endParaRPr lang="en-US" dirty="0">
              <a:latin typeface="Segoe UI" panose="020B0502040204020203" pitchFamily="34" charset="0"/>
            </a:endParaRPr>
          </a:p>
          <a:p>
            <a:pPr fontAlgn="base"/>
            <a:r>
              <a:rPr lang="en-US" dirty="0">
                <a:latin typeface="Calibri" panose="020F0502020204030204" pitchFamily="34" charset="0"/>
              </a:rPr>
              <a:t>​</a:t>
            </a:r>
            <a:endParaRPr lang="en-US" dirty="0">
              <a:latin typeface="Segoe UI" panose="020B0502040204020203" pitchFamily="34" charset="0"/>
            </a:endParaRPr>
          </a:p>
          <a:p>
            <a:pPr fontAlgn="base"/>
            <a:r>
              <a:rPr lang="en-US" b="1" dirty="0">
                <a:latin typeface="Calibri" panose="020F0502020204030204" pitchFamily="34" charset="0"/>
              </a:rPr>
              <a:t>Student Engagement</a:t>
            </a:r>
            <a:r>
              <a:rPr lang="en-US" dirty="0">
                <a:latin typeface="Calibri" panose="020F0502020204030204" pitchFamily="34" charset="0"/>
              </a:rPr>
              <a:t>​</a:t>
            </a:r>
            <a:endParaRPr lang="en-US" dirty="0">
              <a:latin typeface="Segoe UI" panose="020B0502040204020203" pitchFamily="34" charset="0"/>
            </a:endParaRPr>
          </a:p>
          <a:p>
            <a:pPr fontAlgn="base"/>
            <a:r>
              <a:rPr lang="en-US" dirty="0">
                <a:latin typeface="Calibri" panose="020F0502020204030204" pitchFamily="34" charset="0"/>
              </a:rPr>
              <a:t>Bronwyn Moreno ​</a:t>
            </a:r>
            <a:endParaRPr lang="en-US" dirty="0">
              <a:latin typeface="Segoe UI" panose="020B0502040204020203" pitchFamily="34" charset="0"/>
            </a:endParaRPr>
          </a:p>
          <a:p>
            <a:pPr fontAlgn="base"/>
            <a:r>
              <a:rPr lang="en-US" dirty="0">
                <a:latin typeface="Calibri" panose="020F0502020204030204" pitchFamily="34" charset="0"/>
              </a:rPr>
              <a:t>Shawn </a:t>
            </a:r>
            <a:r>
              <a:rPr lang="en-US" dirty="0" err="1">
                <a:latin typeface="Calibri" panose="020F0502020204030204" pitchFamily="34" charset="0"/>
              </a:rPr>
              <a:t>Pullum</a:t>
            </a:r>
            <a:r>
              <a:rPr lang="en-US" dirty="0">
                <a:latin typeface="Calibri" panose="020F0502020204030204" pitchFamily="34" charset="0"/>
              </a:rPr>
              <a:t> ​</a:t>
            </a:r>
            <a:endParaRPr lang="en-US" dirty="0">
              <a:latin typeface="Segoe UI" panose="020B0502040204020203" pitchFamily="34" charset="0"/>
            </a:endParaRPr>
          </a:p>
          <a:p>
            <a:pPr fontAlgn="base"/>
            <a:r>
              <a:rPr lang="en-US" dirty="0">
                <a:latin typeface="Calibri" panose="020F0502020204030204" pitchFamily="34" charset="0"/>
              </a:rPr>
              <a:t>Marnie Glazier</a:t>
            </a:r>
            <a:endParaRPr lang="en-US" b="0" i="0" dirty="0">
              <a:effectLst/>
              <a:latin typeface="Segoe UI" panose="020B0502040204020203" pitchFamily="34" charset="0"/>
            </a:endParaRPr>
          </a:p>
        </p:txBody>
      </p:sp>
      <p:sp>
        <p:nvSpPr>
          <p:cNvPr id="13" name="Rectangle 12"/>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4" name="Rectangle 13"/>
          <p:cNvSpPr/>
          <p:nvPr/>
        </p:nvSpPr>
        <p:spPr>
          <a:xfrm>
            <a:off x="4434114" y="870731"/>
            <a:ext cx="2178957" cy="2862322"/>
          </a:xfrm>
          <a:prstGeom prst="rect">
            <a:avLst/>
          </a:prstGeom>
        </p:spPr>
        <p:txBody>
          <a:bodyPr wrap="square">
            <a:spAutoFit/>
          </a:bodyPr>
          <a:lstStyle/>
          <a:p>
            <a:pPr fontAlgn="base"/>
            <a:r>
              <a:rPr lang="en-US" b="1" u="sng" dirty="0">
                <a:latin typeface="Calibri" panose="020F0502020204030204" pitchFamily="34" charset="0"/>
              </a:rPr>
              <a:t>Group C</a:t>
            </a:r>
            <a:r>
              <a:rPr lang="en-US" dirty="0">
                <a:latin typeface="Calibri" panose="020F0502020204030204" pitchFamily="34" charset="0"/>
              </a:rPr>
              <a:t>​</a:t>
            </a:r>
            <a:endParaRPr lang="en-US" dirty="0">
              <a:latin typeface="Segoe UI" panose="020B0502040204020203" pitchFamily="34" charset="0"/>
            </a:endParaRPr>
          </a:p>
          <a:p>
            <a:pPr fontAlgn="base"/>
            <a:r>
              <a:rPr lang="en-US" b="1" dirty="0">
                <a:latin typeface="Calibri" panose="020F0502020204030204" pitchFamily="34" charset="0"/>
              </a:rPr>
              <a:t>Data Team – </a:t>
            </a:r>
            <a:r>
              <a:rPr lang="en-US" dirty="0">
                <a:latin typeface="Calibri" panose="020F0502020204030204" pitchFamily="34" charset="0"/>
              </a:rPr>
              <a:t>​</a:t>
            </a:r>
            <a:endParaRPr lang="en-US" dirty="0">
              <a:latin typeface="Segoe UI" panose="020B0502040204020203" pitchFamily="34" charset="0"/>
            </a:endParaRPr>
          </a:p>
          <a:p>
            <a:pPr fontAlgn="base"/>
            <a:r>
              <a:rPr lang="en-US" b="1" dirty="0">
                <a:latin typeface="Calibri" panose="020F0502020204030204" pitchFamily="34" charset="0"/>
              </a:rPr>
              <a:t>Coordination with SSEC</a:t>
            </a:r>
            <a:r>
              <a:rPr lang="en-US" dirty="0">
                <a:latin typeface="Calibri" panose="020F0502020204030204" pitchFamily="34" charset="0"/>
              </a:rPr>
              <a:t>​</a:t>
            </a:r>
            <a:endParaRPr lang="en-US" dirty="0">
              <a:latin typeface="Segoe UI" panose="020B0502040204020203" pitchFamily="34" charset="0"/>
            </a:endParaRPr>
          </a:p>
          <a:p>
            <a:pPr fontAlgn="base"/>
            <a:r>
              <a:rPr lang="en-US" dirty="0">
                <a:latin typeface="Calibri" panose="020F0502020204030204" pitchFamily="34" charset="0"/>
              </a:rPr>
              <a:t>Guy Hanna​</a:t>
            </a:r>
            <a:endParaRPr lang="en-US" dirty="0">
              <a:latin typeface="Segoe UI" panose="020B0502040204020203" pitchFamily="34" charset="0"/>
            </a:endParaRPr>
          </a:p>
          <a:p>
            <a:pPr fontAlgn="base"/>
            <a:r>
              <a:rPr lang="en-US" dirty="0">
                <a:latin typeface="Calibri" panose="020F0502020204030204" pitchFamily="34" charset="0"/>
              </a:rPr>
              <a:t>Shawn </a:t>
            </a:r>
            <a:r>
              <a:rPr lang="en-US" dirty="0" err="1">
                <a:latin typeface="Calibri" panose="020F0502020204030204" pitchFamily="34" charset="0"/>
              </a:rPr>
              <a:t>Pullum</a:t>
            </a:r>
            <a:r>
              <a:rPr lang="en-US" dirty="0">
                <a:latin typeface="Calibri" panose="020F0502020204030204" pitchFamily="34" charset="0"/>
              </a:rPr>
              <a:t>​</a:t>
            </a:r>
            <a:endParaRPr lang="en-US" dirty="0">
              <a:latin typeface="Segoe UI" panose="020B0502040204020203" pitchFamily="34" charset="0"/>
            </a:endParaRPr>
          </a:p>
          <a:p>
            <a:pPr fontAlgn="base"/>
            <a:r>
              <a:rPr lang="en-US" dirty="0">
                <a:latin typeface="Calibri" panose="020F0502020204030204" pitchFamily="34" charset="0"/>
              </a:rPr>
              <a:t>Nina Vazquez​</a:t>
            </a:r>
            <a:endParaRPr lang="en-US" dirty="0">
              <a:latin typeface="Segoe UI" panose="020B0502040204020203" pitchFamily="34" charset="0"/>
            </a:endParaRPr>
          </a:p>
          <a:p>
            <a:pPr fontAlgn="base"/>
            <a:r>
              <a:rPr lang="en-US" dirty="0">
                <a:latin typeface="Calibri" panose="020F0502020204030204" pitchFamily="34" charset="0"/>
              </a:rPr>
              <a:t>​</a:t>
            </a:r>
            <a:endParaRPr lang="en-US" dirty="0">
              <a:latin typeface="Segoe UI" panose="020B0502040204020203" pitchFamily="34" charset="0"/>
            </a:endParaRPr>
          </a:p>
          <a:p>
            <a:pPr fontAlgn="base"/>
            <a:r>
              <a:rPr lang="en-US" b="1" dirty="0">
                <a:latin typeface="Calibri" panose="020F0502020204030204" pitchFamily="34" charset="0"/>
              </a:rPr>
              <a:t>Technical Updates - from CCCCO </a:t>
            </a:r>
            <a:r>
              <a:rPr lang="en-US" dirty="0">
                <a:latin typeface="Calibri" panose="020F0502020204030204" pitchFamily="34" charset="0"/>
              </a:rPr>
              <a:t>​</a:t>
            </a:r>
            <a:endParaRPr lang="en-US" b="0" i="0" dirty="0">
              <a:effectLst/>
              <a:latin typeface="Segoe UI" panose="020B0502040204020203" pitchFamily="34" charset="0"/>
            </a:endParaRPr>
          </a:p>
        </p:txBody>
      </p:sp>
    </p:spTree>
    <p:extLst>
      <p:ext uri="{BB962C8B-B14F-4D97-AF65-F5344CB8AC3E}">
        <p14:creationId xmlns:p14="http://schemas.microsoft.com/office/powerpoint/2010/main" val="223458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49CFE0-FDB3-43D0-8B47-65AB28D2B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75"/>
            <a:ext cx="13004800" cy="7315200"/>
          </a:xfrm>
          <a:prstGeom prst="rect">
            <a:avLst/>
          </a:prstGeom>
        </p:spPr>
      </p:pic>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p:txBody>
          <a:bodyPr/>
          <a:lstStyle/>
          <a:p>
            <a:pPr marL="0" indent="0">
              <a:buNone/>
            </a:pPr>
            <a:r>
              <a:rPr lang="en-US" sz="2800" dirty="0">
                <a:solidFill>
                  <a:schemeClr val="bg1"/>
                </a:solidFill>
              </a:rPr>
              <a:t>Recommendations will go to the College President</a:t>
            </a:r>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US" sz="2800" dirty="0"/>
              <a:t>Curriculum  Action  Group</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r>
              <a:rPr lang="en-US" dirty="0"/>
              <a:t>Charged with classroom climate audit and first responder curriculum review</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7</a:t>
            </a:fld>
            <a:endParaRPr lang="en-US" dirty="0"/>
          </a:p>
        </p:txBody>
      </p:sp>
      <p:pic>
        <p:nvPicPr>
          <p:cNvPr id="10" name="Picture 9">
            <a:extLst>
              <a:ext uri="{FF2B5EF4-FFF2-40B4-BE49-F238E27FC236}">
                <a16:creationId xmlns:a16="http://schemas.microsoft.com/office/drawing/2014/main" id="{F7E63153-5122-4E98-A3B8-74F1A6BB8CC5}"/>
              </a:ext>
            </a:extLst>
          </p:cNvPr>
          <p:cNvPicPr>
            <a:picLocks noChangeAspect="1"/>
          </p:cNvPicPr>
          <p:nvPr/>
        </p:nvPicPr>
        <p:blipFill>
          <a:blip r:embed="rId3"/>
          <a:stretch>
            <a:fillRect/>
          </a:stretch>
        </p:blipFill>
        <p:spPr>
          <a:xfrm>
            <a:off x="205890" y="179354"/>
            <a:ext cx="11066266" cy="1737333"/>
          </a:xfrm>
          <a:prstGeom prst="rect">
            <a:avLst/>
          </a:prstGeom>
        </p:spPr>
      </p:pic>
    </p:spTree>
    <p:extLst>
      <p:ext uri="{BB962C8B-B14F-4D97-AF65-F5344CB8AC3E}">
        <p14:creationId xmlns:p14="http://schemas.microsoft.com/office/powerpoint/2010/main" val="1329746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C09CBE9-5630-E549-AFCD-46B594559120}"/>
              </a:ext>
            </a:extLst>
          </p:cNvPr>
          <p:cNvPicPr>
            <a:picLocks noGrp="1" noChangeAspect="1"/>
          </p:cNvPicPr>
          <p:nvPr>
            <p:ph type="pic" sz="quarter" idx="14"/>
          </p:nvPr>
        </p:nvPicPr>
        <p:blipFill rotWithShape="1">
          <a:blip r:embed="rId2">
            <a:alphaModFix/>
            <a:extLst>
              <a:ext uri="{28A0092B-C50C-407E-A947-70E740481C1C}">
                <a14:useLocalDpi xmlns:a14="http://schemas.microsoft.com/office/drawing/2010/main" val="0"/>
              </a:ext>
            </a:extLst>
          </a:blip>
          <a:srcRect l="14117" r="14117"/>
          <a:stretch/>
        </p:blipFill>
        <p:spPr>
          <a:xfrm>
            <a:off x="0" y="0"/>
            <a:ext cx="6096000" cy="6371351"/>
          </a:xfrm>
          <a:prstGeom prst="rect">
            <a:avLst/>
          </a:prstGeo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334" y="1865355"/>
            <a:ext cx="6641900" cy="1124345"/>
          </a:xfrm>
        </p:spPr>
        <p:txBody>
          <a:bodyPr/>
          <a:lstStyle/>
          <a:p>
            <a:r>
              <a:rPr lang="en-US" dirty="0"/>
              <a:t>Equity Rubrics</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r>
              <a:rPr lang="en-US" sz="1600" dirty="0"/>
              <a:t>#1: SSEC Equity Rubric #2: CC Equity Lens #3: Peralta Equity Rubric</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87960" y="4429649"/>
            <a:ext cx="5472000" cy="2428351"/>
          </a:xfrm>
          <a:solidFill>
            <a:srgbClr val="0070C0"/>
          </a:solidFill>
        </p:spPr>
        <p:txBody>
          <a:bodyPr/>
          <a:lstStyle/>
          <a:p>
            <a:pPr marL="0" indent="0">
              <a:buNone/>
            </a:pPr>
            <a:r>
              <a:rPr lang="en-US" sz="2800" dirty="0">
                <a:solidFill>
                  <a:schemeClr val="bg1"/>
                </a:solidFill>
              </a:rPr>
              <a:t>We are recommending: </a:t>
            </a:r>
          </a:p>
          <a:p>
            <a:r>
              <a:rPr lang="en-US" dirty="0">
                <a:solidFill>
                  <a:schemeClr val="bg1"/>
                </a:solidFill>
              </a:rPr>
              <a:t>Systemic use of the </a:t>
            </a:r>
            <a:r>
              <a:rPr lang="en-US" dirty="0">
                <a:solidFill>
                  <a:schemeClr val="bg1"/>
                </a:solidFill>
                <a:hlinkClick r:id="rId3"/>
              </a:rPr>
              <a:t>SSEC equity rubric </a:t>
            </a:r>
            <a:r>
              <a:rPr lang="en-US" dirty="0">
                <a:solidFill>
                  <a:schemeClr val="bg1"/>
                </a:solidFill>
              </a:rPr>
              <a:t>and CC equity lens</a:t>
            </a:r>
          </a:p>
          <a:p>
            <a:r>
              <a:rPr lang="en-US" dirty="0">
                <a:solidFill>
                  <a:schemeClr val="bg1"/>
                </a:solidFill>
              </a:rPr>
              <a:t>Cataloging online courses that conform to the </a:t>
            </a:r>
            <a:r>
              <a:rPr lang="en-US" dirty="0">
                <a:solidFill>
                  <a:schemeClr val="bg1"/>
                </a:solidFill>
                <a:hlinkClick r:id="rId4"/>
              </a:rPr>
              <a:t>Peralta Equity Rubric</a:t>
            </a:r>
            <a:r>
              <a:rPr lang="en-US" dirty="0">
                <a:solidFill>
                  <a:schemeClr val="bg1"/>
                </a:solidFill>
              </a:rPr>
              <a:t> and </a:t>
            </a:r>
            <a:r>
              <a:rPr lang="en-US" dirty="0">
                <a:solidFill>
                  <a:schemeClr val="bg1"/>
                </a:solidFill>
                <a:hlinkClick r:id="rId5"/>
              </a:rPr>
              <a:t>Online Education Initiative Rubric</a:t>
            </a:r>
            <a:endParaRPr lang="en-US" dirty="0">
              <a:solidFill>
                <a:schemeClr val="bg1"/>
              </a:solidFill>
            </a:endParaRPr>
          </a:p>
          <a:p>
            <a:r>
              <a:rPr lang="en-US" dirty="0">
                <a:solidFill>
                  <a:schemeClr val="bg1"/>
                </a:solidFill>
              </a:rPr>
              <a:t> Highlighting equity-minded coursework in the online course schedule (Self-Serve)</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8</a:t>
            </a:fld>
            <a:endParaRPr lang="en-US" dirty="0"/>
          </a:p>
        </p:txBody>
      </p:sp>
    </p:spTree>
    <p:extLst>
      <p:ext uri="{BB962C8B-B14F-4D97-AF65-F5344CB8AC3E}">
        <p14:creationId xmlns:p14="http://schemas.microsoft.com/office/powerpoint/2010/main" val="72209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6328229" y="3482676"/>
            <a:ext cx="5956300" cy="1944000"/>
          </a:xfrm>
        </p:spPr>
        <p:txBody>
          <a:bodyPr/>
          <a:lstStyle/>
          <a:p>
            <a:r>
              <a:rPr lang="en-US" sz="3600" dirty="0"/>
              <a:t>We recommend: inform and promote new ethnic studies courses to students </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a:xfrm>
            <a:off x="6328229" y="5418575"/>
            <a:ext cx="5956300" cy="1439425"/>
          </a:xfrm>
        </p:spPr>
        <p:txBody>
          <a:bodyPr/>
          <a:lstStyle/>
          <a:p>
            <a:r>
              <a:rPr lang="en-US" dirty="0"/>
              <a:t>Promote expansion of courses to fulfill the CSU requirement at the CC level, therefore supporting Hartnell students at a foundational level and completing a transferable course at a lower cost</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9</a:t>
            </a:fld>
            <a:endParaRPr lang="en-US" dirty="0"/>
          </a:p>
        </p:txBody>
      </p:sp>
    </p:spTree>
    <p:extLst>
      <p:ext uri="{BB962C8B-B14F-4D97-AF65-F5344CB8AC3E}">
        <p14:creationId xmlns:p14="http://schemas.microsoft.com/office/powerpoint/2010/main" val="4091674644"/>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90D0D0-7C1D-47FF-A2F0-9937AA567A3D}">
  <ds:schemaRefs>
    <ds:schemaRef ds:uri="http://schemas.microsoft.com/office/2006/documentManagement/types"/>
    <ds:schemaRef ds:uri="http://www.w3.org/XML/1998/namespace"/>
    <ds:schemaRef ds:uri="http://purl.org/dc/dcmitype/"/>
    <ds:schemaRef ds:uri="http://schemas.openxmlformats.org/package/2006/metadata/core-properties"/>
    <ds:schemaRef ds:uri="71af3243-3dd4-4a8d-8c0d-dd76da1f02a5"/>
    <ds:schemaRef ds:uri="http://purl.org/dc/terms/"/>
    <ds:schemaRef ds:uri="http://schemas.microsoft.com/office/infopath/2007/PartnerControls"/>
    <ds:schemaRef ds:uri="16c05727-aa75-4e4a-9b5f-8a80a1165891"/>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8E15EA0-2F38-456B-B156-038699A5D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{D1EECC4F-53FA-4E01-AA92-36E271243109}tf16411250</Template>
  <TotalTime>436</TotalTime>
  <Words>938</Words>
  <Application>Microsoft Office PowerPoint</Application>
  <PresentationFormat>Widescreen</PresentationFormat>
  <Paragraphs>148</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Candara</vt:lpstr>
      <vt:lpstr>Corbel</vt:lpstr>
      <vt:lpstr>Segoe UI</vt:lpstr>
      <vt:lpstr>Times New Roman</vt:lpstr>
      <vt:lpstr>Office Theme</vt:lpstr>
      <vt:lpstr>President’s Task Force Race,  Equity, and  Social Justice</vt:lpstr>
      <vt:lpstr>Defining Our Why? Student  &amp;  community  centered Responsive  to  l ocal,  state,  and  national context  and  mandates Data  informed-  confronting  our  brutal truths Teaching  &amp;  learning Transformative  leadership  for  cultural change </vt:lpstr>
      <vt:lpstr>Equity &amp; Racial Justice- Beyond “Inclusivity”</vt:lpstr>
      <vt:lpstr>Hartnell College’s Equity Commitment</vt:lpstr>
      <vt:lpstr>Approach Timeline of PTF Recommendation and Next Steps (Process)</vt:lpstr>
      <vt:lpstr>Action Teams</vt:lpstr>
      <vt:lpstr>Curriculum  Action  Group</vt:lpstr>
      <vt:lpstr>Equity Rubrics</vt:lpstr>
      <vt:lpstr>We recommend: inform and promote new ethnic studies courses to students </vt:lpstr>
      <vt:lpstr>We recommend enhanced education for law enforcement officers and first responders</vt:lpstr>
      <vt:lpstr>JAJ and JFS  Coursework Review Per the Joint Powers Authority</vt:lpstr>
      <vt:lpstr>Preliminary Overarching Recommendations : Be Explicit, Be Intentional, Be Responsive to the Community Add Equity to the following :</vt:lpstr>
      <vt:lpstr>Large image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Lisa Storm</dc:creator>
  <cp:lastModifiedBy>Lisa Storm</cp:lastModifiedBy>
  <cp:revision>43</cp:revision>
  <dcterms:created xsi:type="dcterms:W3CDTF">2021-04-12T15:09:23Z</dcterms:created>
  <dcterms:modified xsi:type="dcterms:W3CDTF">2021-04-13T21:47:44Z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