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Quicksan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88676C-2364-41C6-B4D0-D37546E2EA5D}">
  <a:tblStyle styleId="{D788676C-2364-41C6-B4D0-D37546E2EA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dd79960b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4dd79960b3_0_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dd79960b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4dd79960b3_0_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11fb5f7b3_0_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2311fb5f7b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8a7d257e9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g258a7d257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dd79960b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24dd79960b3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11fb5f7b3_0_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g2311fb5f7b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dd79960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4dd79960b3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11fb5f7b3_0_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2311fb5f7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59779e1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2959779e11e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fcfff3c3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8fcfff3c34_0_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fcfff3c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8fcfff3c34_0_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4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 sz="24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685800" y="1066801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1"/>
              <a:buNone/>
              <a:defRPr sz="1801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1"/>
              <a:buNone/>
              <a:defRPr sz="14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D1A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39575" y="1135867"/>
            <a:ext cx="4756200" cy="45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0" y="1"/>
            <a:ext cx="9144000" cy="5703482"/>
            <a:chOff x="0" y="0"/>
            <a:chExt cx="9144000" cy="5703482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228600" y="1266825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Quicksand"/>
              <a:buNone/>
              <a:defRPr sz="2000" b="1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228600" y="228604"/>
            <a:ext cx="5715000" cy="56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2F2F2"/>
              </a:buClr>
              <a:buSzPts val="2800"/>
              <a:buNone/>
              <a:defRPr sz="2800" b="1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537285" y="6203647"/>
            <a:ext cx="5535651" cy="8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GROWING LEADERS </a:t>
            </a:r>
            <a:r>
              <a:rPr lang="en-US" sz="1600" b="0" i="1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Opportunity. Engagement. Achievement.    www.hartnell.edu</a:t>
            </a:r>
            <a:endParaRPr sz="1600" b="0" i="1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228605" y="2819400"/>
            <a:ext cx="35020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sz="180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228600" y="1800225"/>
            <a:ext cx="4572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sz="1801" b="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6775" y="16737"/>
            <a:ext cx="6165435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6775" y="16737"/>
            <a:ext cx="6165435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D183F"/>
              </a:buClr>
              <a:buSzPts val="2800"/>
              <a:buFont typeface="Arial"/>
              <a:buChar char="•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B816"/>
              </a:buClr>
              <a:buSzPts val="24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775" y="16737"/>
            <a:ext cx="6165435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D183F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816"/>
              </a:buClr>
              <a:buSzPts val="2000"/>
              <a:buChar char="•"/>
              <a:defRPr sz="2000"/>
            </a:lvl3pPr>
            <a:lvl4pPr marL="1828800" lvl="3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–"/>
              <a:defRPr sz="1801"/>
            </a:lvl4pPr>
            <a:lvl5pPr marL="2286000" lvl="4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»"/>
              <a:defRPr sz="1801"/>
            </a:lvl5pPr>
            <a:lvl6pPr marL="2743200" lvl="5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6pPr>
            <a:lvl7pPr marL="3200400" lvl="6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7pPr>
            <a:lvl8pPr marL="3657600" lvl="7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8pPr>
            <a:lvl9pPr marL="4114800" lvl="8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D183F"/>
              </a:buClr>
              <a:buSzPts val="2400"/>
              <a:buFont typeface="Arial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B816"/>
              </a:buClr>
              <a:buSzPts val="2000"/>
              <a:buChar char="•"/>
              <a:defRPr sz="2000"/>
            </a:lvl3pPr>
            <a:lvl4pPr marL="1828800" lvl="3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–"/>
              <a:defRPr sz="1801"/>
            </a:lvl4pPr>
            <a:lvl5pPr marL="2286000" lvl="4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»"/>
              <a:defRPr sz="1801"/>
            </a:lvl5pPr>
            <a:lvl6pPr marL="2743200" lvl="5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6pPr>
            <a:lvl7pPr marL="3200400" lvl="6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7pPr>
            <a:lvl8pPr marL="3657600" lvl="7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8pPr>
            <a:lvl9pPr marL="4114800" lvl="8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6775" y="16737"/>
            <a:ext cx="6165435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D183F"/>
              </a:buClr>
              <a:buSzPts val="2000"/>
              <a:buFont typeface="Arial"/>
              <a:buChar char="•"/>
              <a:defRPr sz="2000"/>
            </a:lvl2pPr>
            <a:lvl3pPr marL="1371600" lvl="2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816"/>
              </a:buClr>
              <a:buSzPts val="1801"/>
              <a:buChar char="•"/>
              <a:defRPr sz="180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D183F"/>
              </a:buClr>
              <a:buSzPts val="2000"/>
              <a:buFont typeface="Arial"/>
              <a:buChar char="•"/>
              <a:defRPr sz="2000"/>
            </a:lvl2pPr>
            <a:lvl3pPr marL="1371600" lvl="2" indent="-34296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CB816"/>
              </a:buClr>
              <a:buSzPts val="1801"/>
              <a:buChar char="•"/>
              <a:defRPr sz="180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775" y="16737"/>
            <a:ext cx="6165435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>
            <a:spLocks noGrp="1"/>
          </p:cNvSpPr>
          <p:nvPr>
            <p:ph type="pic" idx="2"/>
          </p:nvPr>
        </p:nvSpPr>
        <p:spPr>
          <a:xfrm>
            <a:off x="1828800" y="9906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828800" y="5257800"/>
            <a:ext cx="548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1"/>
              <a:buNone/>
              <a:defRPr sz="1001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" name="Google Shape;7;p1"/>
          <p:cNvGrpSpPr/>
          <p:nvPr/>
        </p:nvGrpSpPr>
        <p:grpSpPr>
          <a:xfrm>
            <a:off x="0" y="4"/>
            <a:ext cx="9144000" cy="776445"/>
            <a:chOff x="0" y="0"/>
            <a:chExt cx="9144000" cy="776445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1"/>
                  <a:buFont typeface="Calibri"/>
                  <a:buNone/>
                </a:pPr>
                <a:endParaRPr sz="1801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1"/>
                  <a:buFont typeface="Calibri"/>
                  <a:buNone/>
                </a:pPr>
                <a:endParaRPr sz="1801" b="0" i="0" u="none" strike="noStrike" cap="none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1"/>
                  <a:buFont typeface="Calibri"/>
                  <a:buNone/>
                </a:pPr>
                <a:endParaRPr sz="1801" b="0" i="0" u="none" strike="noStrike" cap="none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1"/>
                  <a:buFont typeface="Calibri"/>
                  <a:buNone/>
                </a:pPr>
                <a:endParaRPr sz="1801" b="0" i="0" u="none" strike="noStrike" cap="none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" name="Google Shape;12;p1" descr="Hartnell Logo CMYK 121813.eps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341574" y="148552"/>
              <a:ext cx="463111" cy="439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 descr="Hartnell Logo RGB-Horz 101314.jpg"/>
            <p:cNvPicPr preferRelativeResize="0"/>
            <p:nvPr/>
          </p:nvPicPr>
          <p:blipFill rotWithShape="1">
            <a:blip r:embed="rId12">
              <a:alphaModFix/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 txBox="1"/>
          <p:nvPr/>
        </p:nvSpPr>
        <p:spPr>
          <a:xfrm>
            <a:off x="537285" y="6203647"/>
            <a:ext cx="5535651" cy="84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Calibri"/>
              <a:buNone/>
            </a:pPr>
            <a:r>
              <a:rPr lang="en-US" sz="1401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GROWING LEADERS </a:t>
            </a:r>
            <a:r>
              <a:rPr lang="en-US" sz="1401" b="0" i="1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Opportunity. Engagement. Achievement.    www.hartnell.edu</a:t>
            </a:r>
            <a:endParaRPr sz="1401" b="0" i="1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</a:pPr>
            <a:endParaRPr sz="1801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26775" y="16737"/>
            <a:ext cx="6165435" cy="66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  <a:defRPr sz="2400" b="1" i="0" u="none" strike="noStrike" cap="none">
                <a:solidFill>
                  <a:srgbClr val="F2F2F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4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</a:pPr>
            <a:r>
              <a:rPr lang="en-US"/>
              <a:t>The Grille’s Food Cost</a:t>
            </a:r>
            <a:endParaRPr cap="none"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00450" y="1026000"/>
            <a:ext cx="8266800" cy="5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500"/>
              <a:t>FOOD COST DEFINITION</a:t>
            </a:r>
            <a:endParaRPr sz="25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/>
              <a:t>Food Cost is defined as the percentage of total sales spent on food products in a food service area. 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The average restaurant’s food cost is 28-35%.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Ideal food cost is 20%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The average food cost at The Grille is 61%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Our highest food cost is 115%</a:t>
            </a: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Even after applying these proposed increases we will average a 42% food cost, which is still high.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In addition to the food cost concern, we have labor &amp; other overhead to cover.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700"/>
          </a:p>
          <a:p>
            <a:pPr marL="285746" lvl="0" indent="-1587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</a:pPr>
            <a:endParaRPr sz="1401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61" name="Google Shape;61;p11"/>
          <p:cNvSpPr txBox="1"/>
          <p:nvPr/>
        </p:nvSpPr>
        <p:spPr>
          <a:xfrm>
            <a:off x="1334575" y="2990625"/>
            <a:ext cx="56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Actual Revenue in Comparison to What Revenue Should be. 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685800" y="1066801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0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0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/>
          </a:p>
        </p:txBody>
      </p:sp>
      <p:graphicFrame>
        <p:nvGraphicFramePr>
          <p:cNvPr id="128" name="Google Shape;128;p20"/>
          <p:cNvGraphicFramePr/>
          <p:nvPr/>
        </p:nvGraphicFramePr>
        <p:xfrm>
          <a:off x="711000" y="204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{D788676C-2364-41C6-B4D0-D37546E2EA5D}</a:tableStyleId>
              </a:tblPr>
              <a:tblGrid>
                <a:gridCol w="226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Actual Revenue in Comparison to Missed Revenue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9/1/23-10/1/23 Fresh Lunch Sales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F1F1F"/>
                          </a:solidFill>
                        </a:rPr>
                        <a:t>52,573.10</a:t>
                      </a:r>
                      <a:endParaRPr sz="1000" u="none" strike="noStrike" cap="none">
                        <a:solidFill>
                          <a:srgbClr val="1F1F1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If 60% price increase had been applied*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84,116.96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Lost revenue for last month*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31,543.86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*Broad estimation without applying to each item individually</a:t>
                      </a:r>
                      <a:endParaRPr sz="8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9" name="Google Shape;129;p20"/>
          <p:cNvGraphicFramePr/>
          <p:nvPr/>
        </p:nvGraphicFramePr>
        <p:xfrm>
          <a:off x="685800" y="372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{D788676C-2364-41C6-B4D0-D37546E2EA5D}</a:tableStyleId>
              </a:tblPr>
              <a:tblGrid>
                <a:gridCol w="226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Actual Revenue in Comparison to Missed Revenue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10/2/23-10/16/23 Fresh Lunch Sales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1F1F1F"/>
                          </a:solidFill>
                        </a:rPr>
                        <a:t>30,016.10</a:t>
                      </a:r>
                      <a:endParaRPr sz="1000" u="none" strike="noStrike" cap="none">
                        <a:solidFill>
                          <a:srgbClr val="1F1F1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If 60% price increase had been applied*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48,025.76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Lost revenue for last 2 weeks*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18,009.66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*Broad estimation without applying to each item individually</a:t>
                      </a:r>
                      <a:endParaRPr sz="8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Hours of Operation We’re Able to Provide vs. Contracted out Institutions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98950" y="1070150"/>
            <a:ext cx="8793600" cy="54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aphicFrame>
        <p:nvGraphicFramePr>
          <p:cNvPr id="136" name="Google Shape;136;p21"/>
          <p:cNvGraphicFramePr/>
          <p:nvPr/>
        </p:nvGraphicFramePr>
        <p:xfrm>
          <a:off x="252838" y="94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{D788676C-2364-41C6-B4D0-D37546E2EA5D}</a:tableStyleId>
              </a:tblPr>
              <a:tblGrid>
                <a:gridCol w="136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HARTNELL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MPC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</a:rPr>
                        <a:t>CSUMB </a:t>
                      </a:r>
                      <a:r>
                        <a:rPr lang="en-US" sz="800" b="1" u="none" strike="noStrike" cap="none">
                          <a:solidFill>
                            <a:schemeClr val="dk1"/>
                          </a:solidFill>
                        </a:rPr>
                        <a:t>(approx. 4k students live on campus)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GAVILAN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CABRILLO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Summer Hours</a:t>
                      </a:r>
                      <a:endParaRPr sz="1200" b="1" u="none" strike="noStrike" cap="none"/>
                    </a:p>
                  </a:txBody>
                  <a:tcPr marL="91425" marR="9142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Mon.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7:30am-2pm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9am-1pm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 on both of my visits, 11am &amp; 2pm. No hours posted.</a:t>
                      </a:r>
                      <a:endParaRPr sz="1000" u="none" strike="noStrike" cap="none"/>
                    </a:p>
                  </a:txBody>
                  <a:tcPr marL="28575" marR="28575" marT="19050" marB="190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8:30am-1:30pm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7:30am-3pm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Tues.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7:30am-2pm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9am-1pm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8:30am-1:30pm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7:30am-3pm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Weds.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7:30am-2pm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9am-1pm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8:30am-1:30pm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7:30am-3pm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Thurs.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7:30am-2pm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9am-1pm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8:30am-1:30pm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7:30am-3pm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Fri.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Sat.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Sun.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7" name="Google Shape;137;p21"/>
          <p:cNvGraphicFramePr/>
          <p:nvPr/>
        </p:nvGraphicFramePr>
        <p:xfrm>
          <a:off x="252850" y="378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{D788676C-2364-41C6-B4D0-D37546E2EA5D}</a:tableStyleId>
              </a:tblPr>
              <a:tblGrid>
                <a:gridCol w="136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9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HARTNELL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MPC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CSUMB </a:t>
                      </a:r>
                      <a:r>
                        <a:rPr lang="en-US" sz="800" b="1" u="none" strike="noStrike" cap="none"/>
                        <a:t>(approx. 4k students live on campus)</a:t>
                      </a:r>
                      <a:endParaRPr sz="8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GAVILAN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CABRILLO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Fall Hours</a:t>
                      </a:r>
                      <a:endParaRPr sz="12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Mon.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7:30am-7pm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8am-3pm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(7am)11:00am-8pm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7:30am-2pm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7:30am-5pm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Tues.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7:30am-7pm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8am-3pm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(7am)11:00am-8pm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7:30am-2pm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7:30am-5pm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Weds.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7:30am-7pm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8am-3pm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(7am)11:00am-8pm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7:30am-2pm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7:30am-5pm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Thurs.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7:30am-7pm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8am-3pm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(7am)11:00am-8pm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7:30am-2pm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7:30am-5pm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Fri.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7:30am-2pm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8am-1pm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(7am)11:00am-8pm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Sat.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10am-4pm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Sun.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11am-4pm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Closed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</a:pPr>
            <a:r>
              <a:rPr lang="en-US"/>
              <a:t>Recommendations/Requests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155350" y="1020925"/>
            <a:ext cx="8888700" cy="57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Implement 1st phase of pricing increases at the beginning of the upcoming Spring term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Complete all pricing increases by the end of FY25 (while basic needs funds are still available)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No changes to most packaged food pricing as its pricing is dictated by the purveyor and has a more sustainable margin. 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Increase prices of handmade/fresh food by 50-75% which will still keep us below the pricing at other local institutions. We will roll this out in 3 phases, not all at once.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Increase foot traffic through increased enrollment, advertising, customer satisfaction, and online ordering. (A majority of our handmade food is being sold at a loss. If we simply increase volume without increasing pricing, we will only increase the deficit.) 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Increase catering sales. 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Operate during hours consistent with class and work scheduling to 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500"/>
              <a:t>provide food service when reasonable.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Continue to provide students with a wide variety of options at the best price possible. </a:t>
            </a:r>
            <a:endParaRPr sz="1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500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/>
              <a:t>Eventually be able to offer food at a discounted rate to the students.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 amt="90000"/>
          </a:blip>
          <a:srcRect l="17066" r="1777"/>
          <a:stretch/>
        </p:blipFill>
        <p:spPr>
          <a:xfrm>
            <a:off x="4930175" y="1554200"/>
            <a:ext cx="4119600" cy="298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39575" y="1135867"/>
            <a:ext cx="4756200" cy="45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Average Food Cost vs. The Grille Food Cost</a:t>
            </a:r>
            <a:endParaRPr sz="2200"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75375" y="923575"/>
            <a:ext cx="8892000" cy="5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981000" y="981000"/>
            <a:ext cx="580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Average Food Cost (28-35%)</a:t>
            </a:r>
            <a:endParaRPr sz="1400" b="0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5724000" y="3042000"/>
            <a:ext cx="251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The Grille’s Food Cost (61%)</a:t>
            </a:r>
            <a:endParaRPr sz="1400" b="0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0" name="Google Shape;70;p12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6" y="3382375"/>
            <a:ext cx="435768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 title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81" y="1323775"/>
            <a:ext cx="4357688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3681000" y="2088000"/>
            <a:ext cx="518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3366000" y="1833988"/>
            <a:ext cx="518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Food Cost</a:t>
            </a:r>
            <a:endParaRPr sz="1400" b="0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165375" y="2734200"/>
            <a:ext cx="1139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Remaining Percentage after covering food cost, to cover additional overhead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2"/>
          <p:cNvSpPr txBox="1"/>
          <p:nvPr/>
        </p:nvSpPr>
        <p:spPr>
          <a:xfrm>
            <a:off x="8046000" y="5166000"/>
            <a:ext cx="13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Food Cost</a:t>
            </a:r>
            <a:endParaRPr sz="1400" b="0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4617000" y="3750000"/>
            <a:ext cx="1224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Remaining Percentage after covering food cost, to cover additional overhead </a:t>
            </a:r>
            <a:endParaRPr sz="1400" b="0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4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</a:pPr>
            <a:r>
              <a:rPr lang="en-US"/>
              <a:t>The Grille’s Labor &amp; Other Overhead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850" y="925450"/>
            <a:ext cx="8309700" cy="5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Employees: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8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Food Service Manager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Part-time Assistant (CSEA)- vacant due to budget restrictions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Lead Food Service Worker, 11-month (L-39)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Food Service Worker, 10-month (L-39)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Food Service Worker, 10-month (L-39)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Part-time Food Service Worker, 9-month (L-39)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Student Workers (1-5 depending on demand)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/>
              <a:t>Equipment, Equipment Maintenance, &amp; Cloud Storage contracts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/>
              <a:t>Credit card processing fees </a:t>
            </a:r>
            <a:r>
              <a:rPr lang="en-US" sz="1600"/>
              <a:t>(processing fee, interchange fee, assessment fee)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/>
              <a:t>Linen &amp; Cleaning Supplies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/>
              <a:t>Water &amp; Coffee Systems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/>
              <a:t>Food &amp; Beverage Components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700"/>
              <a:t>Delivery Fees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</a:pPr>
            <a:r>
              <a:rPr lang="en-US"/>
              <a:t>Potential Food Cost 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850" y="925450"/>
            <a:ext cx="8309700" cy="5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200"/>
              <a:t>Potential Food Cost is a theoretical or ideal percentage that indicates what the food cost should be in a perfectly run food service area.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In order to achieve our potential food cost, we must raise the prices of our handmade food by at least 70% while also increasing business.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2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Our goal is to only have to increase prices by 60% and make up the additional 10% with catering.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Actual Cost of Food at Local Campuses</a:t>
            </a:r>
            <a:endParaRPr/>
          </a:p>
        </p:txBody>
      </p:sp>
      <p:graphicFrame>
        <p:nvGraphicFramePr>
          <p:cNvPr id="94" name="Google Shape;94;p15"/>
          <p:cNvGraphicFramePr/>
          <p:nvPr/>
        </p:nvGraphicFramePr>
        <p:xfrm>
          <a:off x="859675" y="113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{D788676C-2364-41C6-B4D0-D37546E2EA5D}</a:tableStyleId>
              </a:tblPr>
              <a:tblGrid>
                <a:gridCol w="143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ITEM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HARTNELL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MPC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GAVILAN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Hartnell to MPC </a:t>
                      </a: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% change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Hartnell to Gavilan </a:t>
                      </a: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% change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Hamburger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6.29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128.57%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79.71%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Cheeseburger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7.69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125.00%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92.25%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Chicken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7.49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180.00%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99.73%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Turkey Club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9.89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100.00%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79.82%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Tuna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121.05%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87.16%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Grilled Cheese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3.25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5.99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115.38%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84.31%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Quesadilla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5.95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42.86%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70.00%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Chicken Tenders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6.29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114.29%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79.71%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Burrito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10.29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75.00%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71.50%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Breakfast Burrito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8.49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45.45%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54.36%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Parfait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5.79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118.18%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110.55%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Breakfast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6.89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86.67%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83.73%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Turkey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89.47%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87.16%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Chicken Caesar Salad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10.29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81.82%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87.09%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Green Salad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6.99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140.00%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86.40%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Average Item =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4.109375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8.25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7.475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103.98%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83.00%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Quicksand"/>
              <a:buNone/>
            </a:pPr>
            <a:r>
              <a:rPr lang="en-US"/>
              <a:t>Cost of Food Comparison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457850" y="925450"/>
            <a:ext cx="8309700" cy="5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199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01" name="Google Shape;101;p16" title="Food Cost Comparison Between Local Institu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5636"/>
            <a:ext cx="9144000" cy="576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Three Phase Application of Increases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685800" y="1066801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.</a:t>
            </a:r>
            <a:endParaRPr/>
          </a:p>
        </p:txBody>
      </p:sp>
      <p:graphicFrame>
        <p:nvGraphicFramePr>
          <p:cNvPr id="108" name="Google Shape;108;p17"/>
          <p:cNvGraphicFramePr/>
          <p:nvPr/>
        </p:nvGraphicFramePr>
        <p:xfrm>
          <a:off x="258363" y="120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{D788676C-2364-41C6-B4D0-D37546E2EA5D}</a:tableStyleId>
              </a:tblPr>
              <a:tblGrid>
                <a:gridCol w="222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ITEM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Current Pricing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Spring FY24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Fall FY25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Spring FY25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Hamburger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4.20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4.90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Cheeseburger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4.80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5.60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Chicken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4.50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5.25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Turkey Club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6.60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7.70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Tuna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6.10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7.45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Grilled Cheese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3.25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3.90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4.55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Quesadilla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4.00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4.50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Chicken Tenders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4.20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4.90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Burrito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7.20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8.40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Fries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2.43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2.87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Breakfast Burrito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6.33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7.17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Parfait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3.30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3.85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Breakfast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4.50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5.25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Turkey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5.70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6.65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Chicken Caesar Salad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6.60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7.70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Green Salad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4.50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5.25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Average Item =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4.109375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4.929166667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5.748958333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6.56875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Proposed Pricing Compared to Local Institutions</a:t>
            </a:r>
            <a:endParaRPr/>
          </a:p>
        </p:txBody>
      </p:sp>
      <p:graphicFrame>
        <p:nvGraphicFramePr>
          <p:cNvPr id="114" name="Google Shape;114;p18"/>
          <p:cNvGraphicFramePr/>
          <p:nvPr/>
        </p:nvGraphicFramePr>
        <p:xfrm>
          <a:off x="795325" y="114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{D788676C-2364-41C6-B4D0-D37546E2EA5D}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ITEM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Hartnell Proposed Prices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MPC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GAVILAN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Hartnell to MPC %Change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Hartnell to Gavilan %Change</a:t>
                      </a:r>
                      <a:endParaRPr sz="1000" b="1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Hamburger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6.29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42.86%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12.32%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Cheeseburger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7.69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40.63%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20.16%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Chicken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7.49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75.00%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24.83%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Turkey Club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9.89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25.00%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12.39%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Tuna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19.32%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1.02%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Grilled Cheese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5.2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5.99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34.62%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15.19%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Quesadilla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5.95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0.00%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19.00%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Chicken Tenders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6.29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33.93%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12.32%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Burrito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10.29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9.38%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7.19%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Fries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3.3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3.49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21.21%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5.76%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Breakfast Burrito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8.49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0.00%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6.13%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Parfait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4.4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5.79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36.36%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31.59%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Breakfast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6.89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16.67%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14.83%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Turkey Sandwich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18.42%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16.97%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Chicken Caesar Salad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8.8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10.29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13.64%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16.93%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Green Salad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6.99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50.00%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16.50%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Average Item =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6.56875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8.25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7.475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27.31%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14.57%</a:t>
                      </a:r>
                      <a:endParaRPr sz="10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2062" y="0"/>
            <a:ext cx="617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Proposed Cost of Food Increase Compared to Local Institutions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85800" y="1066801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21" name="Google Shape;121;p19" title="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000" y="900000"/>
            <a:ext cx="8675999" cy="56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On-screen Show (4:3)</PresentationFormat>
  <Paragraphs>511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Quicksand</vt:lpstr>
      <vt:lpstr>Office Theme</vt:lpstr>
      <vt:lpstr>The Grille’s Food Cost</vt:lpstr>
      <vt:lpstr>Average Food Cost vs. The Grille Food Cost</vt:lpstr>
      <vt:lpstr>The Grille’s Labor &amp; Other Overhead</vt:lpstr>
      <vt:lpstr>Potential Food Cost </vt:lpstr>
      <vt:lpstr>Actual Cost of Food at Local Campuses</vt:lpstr>
      <vt:lpstr>Cost of Food Comparison</vt:lpstr>
      <vt:lpstr>Three Phase Application of Increases</vt:lpstr>
      <vt:lpstr>Proposed Pricing Compared to Local Institutions</vt:lpstr>
      <vt:lpstr>Proposed Cost of Food Increase Compared to Local Institutions</vt:lpstr>
      <vt:lpstr>Actual Revenue in Comparison to What Revenue Should be. </vt:lpstr>
      <vt:lpstr>Hours of Operation We’re Able to Provide vs. Contracted out Institutions</vt:lpstr>
      <vt:lpstr>Recommendations/Requests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Grille’s Food Cost</dc:title>
  <dc:creator>Vanessa Meldahl</dc:creator>
  <cp:lastModifiedBy>Vanessa Meldahl</cp:lastModifiedBy>
  <cp:revision>1</cp:revision>
  <dcterms:modified xsi:type="dcterms:W3CDTF">2024-02-27T17:13:39Z</dcterms:modified>
</cp:coreProperties>
</file>